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0" r:id="rId1"/>
    <p:sldMasterId id="2147483725" r:id="rId2"/>
  </p:sldMasterIdLst>
  <p:notesMasterIdLst>
    <p:notesMasterId r:id="rId39"/>
  </p:notesMasterIdLst>
  <p:handoutMasterIdLst>
    <p:handoutMasterId r:id="rId40"/>
  </p:handoutMasterIdLst>
  <p:sldIdLst>
    <p:sldId id="263" r:id="rId3"/>
    <p:sldId id="339" r:id="rId4"/>
    <p:sldId id="326" r:id="rId5"/>
    <p:sldId id="314" r:id="rId6"/>
    <p:sldId id="298" r:id="rId7"/>
    <p:sldId id="301" r:id="rId8"/>
    <p:sldId id="313" r:id="rId9"/>
    <p:sldId id="315" r:id="rId10"/>
    <p:sldId id="317" r:id="rId11"/>
    <p:sldId id="297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9" r:id="rId21"/>
    <p:sldId id="320" r:id="rId22"/>
    <p:sldId id="327" r:id="rId23"/>
    <p:sldId id="328" r:id="rId24"/>
    <p:sldId id="329" r:id="rId25"/>
    <p:sldId id="330" r:id="rId26"/>
    <p:sldId id="324" r:id="rId27"/>
    <p:sldId id="321" r:id="rId28"/>
    <p:sldId id="322" r:id="rId29"/>
    <p:sldId id="323" r:id="rId30"/>
    <p:sldId id="332" r:id="rId31"/>
    <p:sldId id="334" r:id="rId32"/>
    <p:sldId id="335" r:id="rId33"/>
    <p:sldId id="336" r:id="rId34"/>
    <p:sldId id="337" r:id="rId35"/>
    <p:sldId id="338" r:id="rId36"/>
    <p:sldId id="331" r:id="rId37"/>
    <p:sldId id="318" r:id="rId38"/>
  </p:sldIdLst>
  <p:sldSz cx="9144000" cy="6858000" type="screen4x3"/>
  <p:notesSz cx="6858000" cy="9144000"/>
  <p:defaultTextStyle>
    <a:defPPr>
      <a:defRPr lang="en-GB"/>
    </a:defPPr>
    <a:lvl1pPr algn="ctr" rtl="0" eaLnBrk="0" fontAlgn="base" hangingPunct="0">
      <a:spcBef>
        <a:spcPct val="50000"/>
      </a:spcBef>
      <a:spcAft>
        <a:spcPct val="0"/>
      </a:spcAft>
      <a:buClr>
        <a:srgbClr val="FF9900"/>
      </a:buClr>
      <a:buFont typeface="Wingdings" pitchFamily="2" charset="2"/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50000"/>
      </a:spcBef>
      <a:spcAft>
        <a:spcPct val="0"/>
      </a:spcAft>
      <a:buClr>
        <a:srgbClr val="FF9900"/>
      </a:buClr>
      <a:buFont typeface="Wingdings" pitchFamily="2" charset="2"/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50000"/>
      </a:spcBef>
      <a:spcAft>
        <a:spcPct val="0"/>
      </a:spcAft>
      <a:buClr>
        <a:srgbClr val="FF9900"/>
      </a:buClr>
      <a:buFont typeface="Wingdings" pitchFamily="2" charset="2"/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50000"/>
      </a:spcBef>
      <a:spcAft>
        <a:spcPct val="0"/>
      </a:spcAft>
      <a:buClr>
        <a:srgbClr val="FF9900"/>
      </a:buClr>
      <a:buFont typeface="Wingdings" pitchFamily="2" charset="2"/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50000"/>
      </a:spcBef>
      <a:spcAft>
        <a:spcPct val="0"/>
      </a:spcAft>
      <a:buClr>
        <a:srgbClr val="FF9900"/>
      </a:buClr>
      <a:buFont typeface="Wingdings" pitchFamily="2" charset="2"/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F1FF"/>
    <a:srgbClr val="3DA9FF"/>
    <a:srgbClr val="EB30FF"/>
    <a:srgbClr val="00396B"/>
    <a:srgbClr val="FF00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56" autoAdjust="0"/>
    <p:restoredTop sz="94617" autoAdjust="0"/>
  </p:normalViewPr>
  <p:slideViewPr>
    <p:cSldViewPr>
      <p:cViewPr varScale="1">
        <p:scale>
          <a:sx n="113" d="100"/>
          <a:sy n="113" d="100"/>
        </p:scale>
        <p:origin x="-69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FontTx/>
              <a:buNone/>
              <a:defRPr sz="1200">
                <a:latin typeface="Times" charset="0"/>
              </a:defRPr>
            </a:lvl1pPr>
          </a:lstStyle>
          <a:p>
            <a:endParaRPr lang="en-US" altLang="en-US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200">
                <a:latin typeface="Times" charset="0"/>
              </a:defRPr>
            </a:lvl1pPr>
          </a:lstStyle>
          <a:p>
            <a:endParaRPr lang="en-US" altLang="en-US"/>
          </a:p>
        </p:txBody>
      </p:sp>
      <p:sp>
        <p:nvSpPr>
          <p:cNvPr id="389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FontTx/>
              <a:buNone/>
              <a:defRPr sz="1200">
                <a:latin typeface="Times" charset="0"/>
              </a:defRPr>
            </a:lvl1pPr>
          </a:lstStyle>
          <a:p>
            <a:endParaRPr lang="en-US" altLang="en-US"/>
          </a:p>
        </p:txBody>
      </p:sp>
      <p:sp>
        <p:nvSpPr>
          <p:cNvPr id="389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200">
                <a:latin typeface="Times" charset="0"/>
              </a:defRPr>
            </a:lvl1pPr>
          </a:lstStyle>
          <a:p>
            <a:fld id="{FC2EFD1F-561F-4C3E-96A1-D382CB12D855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138924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FontTx/>
              <a:buNone/>
              <a:defRPr sz="1200">
                <a:latin typeface="Times" charset="0"/>
              </a:defRPr>
            </a:lvl1pPr>
          </a:lstStyle>
          <a:p>
            <a:endParaRPr lang="en-US" alt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200">
                <a:latin typeface="Times" charset="0"/>
              </a:defRPr>
            </a:lvl1pPr>
          </a:lstStyle>
          <a:p>
            <a:endParaRPr lang="en-US" altLang="en-US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FontTx/>
              <a:buNone/>
              <a:defRPr sz="1200">
                <a:latin typeface="Times" charset="0"/>
              </a:defRPr>
            </a:lvl1pPr>
          </a:lstStyle>
          <a:p>
            <a:endParaRPr lang="en-US" alt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200">
                <a:latin typeface="Times" charset="0"/>
              </a:defRPr>
            </a:lvl1pPr>
          </a:lstStyle>
          <a:p>
            <a:fld id="{5B646D5B-D828-4086-93A6-FAB251D3B76D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088141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9pPr>
          </a:lstStyle>
          <a:p>
            <a:fld id="{7DCD1011-7C70-7846-AB31-11E45741F876}" type="slidenum">
              <a:rPr lang="en-GB" sz="1200">
                <a:latin typeface="Times New Roman" charset="0"/>
              </a:rPr>
              <a:pPr/>
              <a:t>3</a:t>
            </a:fld>
            <a:endParaRPr lang="en-GB" sz="1200">
              <a:latin typeface="Times New Roman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AU" dirty="0">
              <a:latin typeface="Times New Roman" charset="0"/>
              <a:cs typeface="Times New Roman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9pPr>
          </a:lstStyle>
          <a:p>
            <a:fld id="{7DCD1011-7C70-7846-AB31-11E45741F876}" type="slidenum">
              <a:rPr lang="en-GB" sz="1200">
                <a:latin typeface="Times New Roman" charset="0"/>
              </a:rPr>
              <a:pPr/>
              <a:t>29</a:t>
            </a:fld>
            <a:endParaRPr lang="en-GB" sz="1200">
              <a:latin typeface="Times New Roman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AU" dirty="0">
              <a:latin typeface="Times New Roman" charset="0"/>
              <a:cs typeface="Times New Roman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9pPr>
          </a:lstStyle>
          <a:p>
            <a:fld id="{7DCD1011-7C70-7846-AB31-11E45741F876}" type="slidenum">
              <a:rPr lang="en-GB" sz="1200">
                <a:latin typeface="Times New Roman" charset="0"/>
              </a:rPr>
              <a:pPr/>
              <a:t>31</a:t>
            </a:fld>
            <a:endParaRPr lang="en-GB" sz="1200">
              <a:latin typeface="Times New Roman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AU" dirty="0">
              <a:latin typeface="Times New Roman" charset="0"/>
              <a:cs typeface="Times New Roman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9pPr>
          </a:lstStyle>
          <a:p>
            <a:fld id="{7DCD1011-7C70-7846-AB31-11E45741F876}" type="slidenum">
              <a:rPr lang="en-GB" sz="1200">
                <a:latin typeface="Times New Roman" charset="0"/>
              </a:rPr>
              <a:pPr/>
              <a:t>32</a:t>
            </a:fld>
            <a:endParaRPr lang="en-GB" sz="1200">
              <a:latin typeface="Times New Roman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AU" dirty="0">
              <a:latin typeface="Times New Roman" charset="0"/>
              <a:cs typeface="Times New Roman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9pPr>
          </a:lstStyle>
          <a:p>
            <a:fld id="{7DCD1011-7C70-7846-AB31-11E45741F876}" type="slidenum">
              <a:rPr lang="en-GB" sz="1200">
                <a:latin typeface="Times New Roman" charset="0"/>
              </a:rPr>
              <a:pPr/>
              <a:t>33</a:t>
            </a:fld>
            <a:endParaRPr lang="en-GB" sz="1200">
              <a:latin typeface="Times New Roman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AU" dirty="0">
              <a:latin typeface="Times New Roman" charset="0"/>
              <a:cs typeface="Times New Roman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9pPr>
          </a:lstStyle>
          <a:p>
            <a:fld id="{7DCD1011-7C70-7846-AB31-11E45741F876}" type="slidenum">
              <a:rPr lang="en-GB" sz="1200">
                <a:latin typeface="Times New Roman" charset="0"/>
              </a:rPr>
              <a:pPr/>
              <a:t>34</a:t>
            </a:fld>
            <a:endParaRPr lang="en-GB" sz="1200">
              <a:latin typeface="Times New Roman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AU" dirty="0">
              <a:latin typeface="Times New Roman" charset="0"/>
              <a:cs typeface="Times New Roman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9pPr>
          </a:lstStyle>
          <a:p>
            <a:fld id="{7DCD1011-7C70-7846-AB31-11E45741F876}" type="slidenum">
              <a:rPr lang="en-GB" sz="1200">
                <a:latin typeface="Times New Roman" charset="0"/>
              </a:rPr>
              <a:pPr/>
              <a:t>35</a:t>
            </a:fld>
            <a:endParaRPr lang="en-GB" sz="1200">
              <a:latin typeface="Times New Roman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AU" dirty="0">
              <a:latin typeface="Times New Roman" charset="0"/>
              <a:cs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 dirty="0">
              <a:latin typeface="Times New Roman" charset="0"/>
              <a:cs typeface="Times New Roman" charset="0"/>
            </a:endParaRPr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9pPr>
          </a:lstStyle>
          <a:p>
            <a:fld id="{0066F7D9-09FE-6245-A95C-444104440ED6}" type="slidenum">
              <a:rPr lang="en-GB" sz="1200">
                <a:latin typeface="Times New Roman" charset="0"/>
              </a:rPr>
              <a:pPr/>
              <a:t>5</a:t>
            </a:fld>
            <a:endParaRPr lang="en-GB" sz="120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9pPr>
          </a:lstStyle>
          <a:p>
            <a:fld id="{7DCD1011-7C70-7846-AB31-11E45741F876}" type="slidenum">
              <a:rPr lang="en-GB" sz="1200">
                <a:latin typeface="Times New Roman" charset="0"/>
              </a:rPr>
              <a:pPr/>
              <a:t>6</a:t>
            </a:fld>
            <a:endParaRPr lang="en-GB" sz="1200">
              <a:latin typeface="Times New Roman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AU" dirty="0">
              <a:latin typeface="Times New Roman" charset="0"/>
              <a:cs typeface="Times New Roman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9pPr>
          </a:lstStyle>
          <a:p>
            <a:fld id="{7DCD1011-7C70-7846-AB31-11E45741F876}" type="slidenum">
              <a:rPr lang="en-GB" sz="1200">
                <a:latin typeface="Times New Roman" charset="0"/>
              </a:rPr>
              <a:pPr/>
              <a:t>7</a:t>
            </a:fld>
            <a:endParaRPr lang="en-GB" sz="1200">
              <a:latin typeface="Times New Roman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AU" dirty="0">
              <a:latin typeface="Times New Roman" charset="0"/>
              <a:cs typeface="Times New Roman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9pPr>
          </a:lstStyle>
          <a:p>
            <a:fld id="{7DCD1011-7C70-7846-AB31-11E45741F876}" type="slidenum">
              <a:rPr lang="en-GB" sz="1200">
                <a:latin typeface="Times New Roman" charset="0"/>
              </a:rPr>
              <a:pPr/>
              <a:t>8</a:t>
            </a:fld>
            <a:endParaRPr lang="en-GB" sz="1200">
              <a:latin typeface="Times New Roman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AU" dirty="0">
              <a:latin typeface="Times New Roman" charset="0"/>
              <a:cs typeface="Times New Roman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9pPr>
          </a:lstStyle>
          <a:p>
            <a:fld id="{7DCD1011-7C70-7846-AB31-11E45741F876}" type="slidenum">
              <a:rPr lang="en-GB" sz="1200">
                <a:latin typeface="Times New Roman" charset="0"/>
              </a:rPr>
              <a:pPr/>
              <a:t>20</a:t>
            </a:fld>
            <a:endParaRPr lang="en-GB" sz="1200">
              <a:latin typeface="Times New Roman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AU" dirty="0">
              <a:latin typeface="Times New Roman" charset="0"/>
              <a:cs typeface="Times New Roman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9pPr>
          </a:lstStyle>
          <a:p>
            <a:fld id="{7DCD1011-7C70-7846-AB31-11E45741F876}" type="slidenum">
              <a:rPr lang="en-GB" sz="1200">
                <a:latin typeface="Times New Roman" charset="0"/>
              </a:rPr>
              <a:pPr/>
              <a:t>25</a:t>
            </a:fld>
            <a:endParaRPr lang="en-GB" sz="1200">
              <a:latin typeface="Times New Roman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AU" dirty="0">
              <a:latin typeface="Times New Roman" charset="0"/>
              <a:cs typeface="Times New Roman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9pPr>
          </a:lstStyle>
          <a:p>
            <a:fld id="{7DCD1011-7C70-7846-AB31-11E45741F876}" type="slidenum">
              <a:rPr lang="en-GB" sz="1200">
                <a:latin typeface="Times New Roman" charset="0"/>
              </a:rPr>
              <a:pPr/>
              <a:t>26</a:t>
            </a:fld>
            <a:endParaRPr lang="en-GB" sz="1200">
              <a:latin typeface="Times New Roman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AU" dirty="0">
              <a:latin typeface="Times New Roman" charset="0"/>
              <a:cs typeface="Times New Roman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9pPr>
          </a:lstStyle>
          <a:p>
            <a:fld id="{7DCD1011-7C70-7846-AB31-11E45741F876}" type="slidenum">
              <a:rPr lang="en-GB" sz="1200">
                <a:latin typeface="Times New Roman" charset="0"/>
              </a:rPr>
              <a:pPr/>
              <a:t>28</a:t>
            </a:fld>
            <a:endParaRPr lang="en-GB" sz="1200">
              <a:latin typeface="Times New Roman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AU" dirty="0">
              <a:latin typeface="Times New Roman" charset="0"/>
              <a:cs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Workshop on representation of WIGOS and climate metadata</a:t>
            </a:r>
            <a:endParaRPr lang="en-GB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46AF8E-B76A-4B4C-BDB9-40D9CA37A168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31023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Workshop on representation of WIGOS and climate metadata</a:t>
            </a:r>
            <a:endParaRPr lang="en-GB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3BB7FD-EA5D-4A92-80F0-036FD67914FF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69196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9100" y="188913"/>
            <a:ext cx="2195513" cy="62642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9388" y="188913"/>
            <a:ext cx="6437312" cy="62642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Workshop on representation of WIGOS and climate metadata</a:t>
            </a:r>
            <a:endParaRPr lang="en-GB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CAC56C-2D52-4CFD-A0BB-663532A08772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570603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AU" smtClean="0"/>
              <a:t>Click to edit Master subtitle style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B4222-2CBC-0140-BB67-B6F8D356029A}" type="datetime1">
              <a:rPr lang="en-US"/>
              <a:pPr/>
              <a:t>2/03/16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Workshop on representation of WIGOS and climate metadata</a:t>
            </a: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F94D46-51C4-4A7B-AB0C-7030AC7CFDAF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15937635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8B6E3B-6AA6-F647-89FC-E22BC1BB62D3}" type="datetime1">
              <a:rPr lang="en-US"/>
              <a:pPr/>
              <a:t>2/03/16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Workshop on representation of WIGOS and climate metadata</a:t>
            </a: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C5B4E0-B61B-4259-A3AF-243E0AE58827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95263725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25CCBE-001C-EC4C-8F2E-174188827B98}" type="datetime1">
              <a:rPr lang="en-US"/>
              <a:pPr/>
              <a:t>2/03/16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Workshop on representation of WIGOS and climate metadata</a:t>
            </a: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69ED9AF-FC6F-4E82-BD8F-21A0A348FC51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80911252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F51F50-94D6-4F4B-9E76-D30A8947BBE0}" type="datetime1">
              <a:rPr lang="en-US"/>
              <a:pPr/>
              <a:t>2/03/16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Workshop on representation of WIGOS and climate metadata</a:t>
            </a: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27585C-ABAC-4B9C-94D0-EA1B02690AFF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78355294"/>
      </p:ext>
    </p:extLst>
  </p:cSld>
  <p:clrMapOvr>
    <a:masterClrMapping/>
  </p:clrMapOvr>
  <p:transition xmlns:p14="http://schemas.microsoft.com/office/powerpoint/2010/main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9003B5-85A4-D64D-B591-9A60B97DC094}" type="datetime1">
              <a:rPr lang="en-US"/>
              <a:pPr/>
              <a:t>2/03/16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Workshop on representation of WIGOS and climate metadata</a:t>
            </a: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BA6E20-CDA8-455C-916B-C088805D15FB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70156675"/>
      </p:ext>
    </p:extLst>
  </p:cSld>
  <p:clrMapOvr>
    <a:masterClrMapping/>
  </p:clrMapOvr>
  <p:transition xmlns:p14="http://schemas.microsoft.com/office/powerpoint/2010/main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0BDEDB-E813-5B41-AC58-8E8969B57F01}" type="datetime1">
              <a:rPr lang="en-US"/>
              <a:pPr/>
              <a:t>2/03/16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Workshop on representation of WIGOS and climate metadata</a:t>
            </a: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9C8C6E-DC4D-4ADB-B1A3-71E1766CCA84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27375739"/>
      </p:ext>
    </p:extLst>
  </p:cSld>
  <p:clrMapOvr>
    <a:masterClrMapping/>
  </p:clrMapOvr>
  <p:transition xmlns:p14="http://schemas.microsoft.com/office/powerpoint/2010/main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39D9FA-5F5C-014B-9F85-B9331E275B27}" type="datetime1">
              <a:rPr lang="en-US"/>
              <a:pPr/>
              <a:t>2/03/16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Workshop on representation of WIGOS and climate metadata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9D4EA56-4956-461C-8276-458B534D0BB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53134614"/>
      </p:ext>
    </p:extLst>
  </p:cSld>
  <p:clrMapOvr>
    <a:masterClrMapping/>
  </p:clrMapOvr>
  <p:transition xmlns:p14="http://schemas.microsoft.com/office/powerpoint/2010/main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354B58-D737-9A4F-91BC-B41528E7E1AD}" type="datetime1">
              <a:rPr lang="en-US"/>
              <a:pPr/>
              <a:t>2/03/16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Workshop on representation of WIGOS and climate metadata</a:t>
            </a: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51ED7F-1685-40BD-AB27-C0F663EAEF4D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56801338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Workshop on representation of WIGOS and climate metadata</a:t>
            </a:r>
            <a:endParaRPr lang="en-GB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8825A5-5AB7-4377-AF3D-747348D8893F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076340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AU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6BB6E0-7A6F-2E48-9352-4C05F5C2FFC2}" type="datetime1">
              <a:rPr lang="en-US"/>
              <a:pPr/>
              <a:t>2/03/16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Workshop on representation of WIGOS and climate metadata</a:t>
            </a: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1173D5-B16F-4FF6-AC95-8BBA4875F561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71491639"/>
      </p:ext>
    </p:extLst>
  </p:cSld>
  <p:clrMapOvr>
    <a:masterClrMapping/>
  </p:clrMapOvr>
  <p:transition xmlns:p14="http://schemas.microsoft.com/office/powerpoint/2010/main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0B83A3-23E5-0E48-A8F3-558F6BBE17B9}" type="datetime1">
              <a:rPr lang="en-US"/>
              <a:pPr/>
              <a:t>2/03/16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Workshop on representation of WIGOS and climate metadata</a:t>
            </a: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01E398-A74E-4638-877F-23DE799662E9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40240297"/>
      </p:ext>
    </p:extLst>
  </p:cSld>
  <p:clrMapOvr>
    <a:masterClrMapping/>
  </p:clrMapOvr>
  <p:transition xmlns:p14="http://schemas.microsoft.com/office/powerpoint/2010/main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E4129A-2E9F-8F46-97FA-4FDF638F5F05}" type="datetime1">
              <a:rPr lang="en-US"/>
              <a:pPr/>
              <a:t>2/03/16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Workshop on representation of WIGOS and climate metadata</a:t>
            </a: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AEB7A8-A9DE-4A03-810F-2CDFA4811624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03195143"/>
      </p:ext>
    </p:extLst>
  </p:cSld>
  <p:clrMapOvr>
    <a:masterClrMapping/>
  </p:clrMapOvr>
  <p:transition xmlns:p14="http://schemas.microsoft.com/office/powerpoint/2010/main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AU" noProof="0" smtClean="0"/>
              <a:t>Click icon to add clip art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FE1903-D1CC-4C4B-93AF-ED4F0CA344D8}" type="datetime1">
              <a:rPr lang="en-US"/>
              <a:pPr/>
              <a:t>2/03/16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Workshop on representation of WIGOS and climate metadata</a:t>
            </a: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511053-2C4D-45FF-851B-A5791203E235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99199237"/>
      </p:ext>
    </p:extLst>
  </p:cSld>
  <p:clrMapOvr>
    <a:masterClrMapping/>
  </p:clrMapOvr>
  <p:transition xmlns:p14="http://schemas.microsoft.com/office/powerpoint/2010/main"/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615563F-3EA8-D246-9DC0-A11DABEF09C5}" type="datetime1">
              <a:rPr lang="en-US"/>
              <a:pPr/>
              <a:t>2/03/16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Workshop on representation of WIGOS and climate metadata</a:t>
            </a: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21FD44-AED5-48AA-9021-A7DC76BAFB12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75262311"/>
      </p:ext>
    </p:extLst>
  </p:cSld>
  <p:clrMapOvr>
    <a:masterClrMapping/>
  </p:clrMapOvr>
  <p:transition xmlns:p14="http://schemas.microsoft.com/office/powerpoint/2010/main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ACEED4-68B6-3743-841E-B36611D65044}" type="datetime1">
              <a:rPr lang="en-US"/>
              <a:pPr/>
              <a:t>2/03/16</a:t>
            </a:fld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Workshop on representation of WIGOS and climate metadata</a:t>
            </a:r>
            <a:endParaRPr lang="en-GB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511053-2C4D-45FF-851B-A5791203E235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05656606"/>
      </p:ext>
    </p:extLst>
  </p:cSld>
  <p:clrMapOvr>
    <a:masterClrMapping/>
  </p:clrMapOvr>
  <p:transition xmlns:p14="http://schemas.microsoft.com/office/powerpoint/2010/main"/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66EF910-A191-4041-A579-561A5CA7680E}" type="datetime1">
              <a:rPr lang="en-US"/>
              <a:pPr/>
              <a:t>2/03/16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Workshop on representation of WIGOS and climate metadata</a:t>
            </a: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511053-2C4D-45FF-851B-A5791203E235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95911603"/>
      </p:ext>
    </p:extLst>
  </p:cSld>
  <p:clrMapOvr>
    <a:masterClrMapping/>
  </p:clrMapOvr>
  <p:transition xmlns:p14="http://schemas.microsoft.com/office/powerpoint/2010/main"/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Workshop on representation of WIGOS and climate metadata</a:t>
            </a:r>
            <a:endParaRPr lang="en-GB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02E817-9F6B-4571-BDA9-2FA61D5498FE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60750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9388" y="981075"/>
            <a:ext cx="4316412" cy="5472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4316413" cy="5472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Workshop on representation of WIGOS and climate metadata</a:t>
            </a:r>
            <a:endParaRPr lang="en-GB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685FBC-C2B4-4A47-8F3B-6A40601653DA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53604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Workshop on representation of WIGOS and climate metadata</a:t>
            </a:r>
            <a:endParaRPr lang="en-GB"/>
          </a:p>
        </p:txBody>
      </p:sp>
      <p:sp>
        <p:nvSpPr>
          <p:cNvPr id="8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33F045-DEC8-445C-9FF0-2048906B0B42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21078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Workshop on representation of WIGOS and climate metadata</a:t>
            </a:r>
            <a:endParaRPr lang="en-GB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C39454B-5D87-4961-BC61-E52CD68E88BC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83801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Workshop on representation of WIGOS and climate metadata</a:t>
            </a:r>
            <a:endParaRPr lang="en-GB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25D408-B955-4E12-8BFC-CCECEF123A7C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90649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Workshop on representation of WIGOS and climate metadata</a:t>
            </a:r>
            <a:endParaRPr lang="en-GB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48921C4-2CC2-4543-AA0F-FDD70FC9E491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5457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Workshop on representation of WIGOS and climate metadata</a:t>
            </a:r>
            <a:endParaRPr lang="en-GB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A71167-7F2F-49C0-9C4E-1512CF4178B0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50895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theme" Target="../theme/theme2.xml"/><Relationship Id="rId17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 descr="wmo_ppt_2012_last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4365625"/>
            <a:ext cx="8785225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This space can be used for contact information</a:t>
            </a:r>
          </a:p>
          <a:p>
            <a:pPr lvl="1"/>
            <a:r>
              <a:rPr lang="en-GB" altLang="en-US" smtClean="0"/>
              <a:t>Second level</a:t>
            </a:r>
          </a:p>
          <a:p>
            <a:pPr lvl="2"/>
            <a:r>
              <a:rPr lang="en-GB" altLang="en-US" smtClean="0"/>
              <a:t>Third level</a:t>
            </a:r>
          </a:p>
          <a:p>
            <a:pPr lvl="3"/>
            <a:r>
              <a:rPr lang="en-GB" altLang="en-US" smtClean="0"/>
              <a:t>Fourth level</a:t>
            </a:r>
          </a:p>
          <a:p>
            <a:pPr lvl="4"/>
            <a:r>
              <a:rPr lang="en-GB" altLang="en-US" smtClean="0"/>
              <a:t>Fifth level</a:t>
            </a:r>
          </a:p>
        </p:txBody>
      </p:sp>
      <p:sp>
        <p:nvSpPr>
          <p:cNvPr id="9226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84438" y="6462713"/>
            <a:ext cx="2447925" cy="31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FontTx/>
              <a:buNone/>
              <a:defRPr sz="1200" smtClean="0"/>
            </a:lvl1pPr>
          </a:lstStyle>
          <a:p>
            <a:pPr>
              <a:defRPr/>
            </a:pPr>
            <a:r>
              <a:rPr lang="en-US" smtClean="0"/>
              <a:t>Workshop on representation of WIGOS and climate metadata</a:t>
            </a:r>
            <a:endParaRPr lang="en-GB"/>
          </a:p>
        </p:txBody>
      </p:sp>
      <p:sp>
        <p:nvSpPr>
          <p:cNvPr id="9227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148263" y="6462713"/>
            <a:ext cx="1905000" cy="31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200"/>
            </a:lvl1pPr>
          </a:lstStyle>
          <a:p>
            <a:fld id="{F18803F5-A495-4A90-AA0A-F168D8F84A82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2054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3573463"/>
            <a:ext cx="8713788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Thank you for your attention</a:t>
            </a:r>
          </a:p>
        </p:txBody>
      </p:sp>
      <p:sp>
        <p:nvSpPr>
          <p:cNvPr id="2055" name="Title 9"/>
          <p:cNvSpPr txBox="1">
            <a:spLocks/>
          </p:cNvSpPr>
          <p:nvPr/>
        </p:nvSpPr>
        <p:spPr bwMode="auto">
          <a:xfrm>
            <a:off x="117475" y="6380163"/>
            <a:ext cx="1141413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4572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4572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4572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4572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>
                <a:cs typeface="Arial" charset="0"/>
              </a:rPr>
              <a:t>www.wmo.int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 Narrow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 Narrow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 Narrow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 Narrow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 Narrow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 Narrow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 Narrow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 Narrow" pitchFamily="34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bg1"/>
          </a:solidFill>
          <a:latin typeface="Arial" charset="0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§"/>
        <a:defRPr sz="2800">
          <a:solidFill>
            <a:schemeClr val="bg1"/>
          </a:solidFill>
          <a:latin typeface="Arial" charset="0"/>
        </a:defRPr>
      </a:lvl2pPr>
      <a:lvl3pPr marL="1143000" indent="-228600" algn="ctr" rtl="0" eaLnBrk="0" fontAlgn="base" hangingPunct="0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§"/>
        <a:defRPr sz="2400">
          <a:solidFill>
            <a:schemeClr val="bg1"/>
          </a:solidFill>
          <a:latin typeface="Arial" charset="0"/>
        </a:defRPr>
      </a:lvl3pPr>
      <a:lvl4pPr marL="1600200" indent="-228600" algn="ctr" rtl="0" eaLnBrk="0" fontAlgn="base" hangingPunct="0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§"/>
        <a:defRPr sz="2000">
          <a:solidFill>
            <a:schemeClr val="bg1"/>
          </a:solidFill>
          <a:latin typeface="Arial" charset="0"/>
        </a:defRPr>
      </a:lvl4pPr>
      <a:lvl5pPr marL="2057400" indent="-228600" algn="ctr" rtl="0" eaLnBrk="0" fontAlgn="base" hangingPunct="0"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§"/>
        <a:defRPr sz="2000">
          <a:solidFill>
            <a:schemeClr val="bg1"/>
          </a:solidFill>
          <a:latin typeface="Arial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6355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D0CE2609-9E3F-6A4D-AA6B-CCF3672095ED}" type="datetime1">
              <a:rPr lang="en-US"/>
              <a:pPr/>
              <a:t>2/03/16</a:t>
            </a:fld>
            <a:endParaRPr lang="en-US"/>
          </a:p>
        </p:txBody>
      </p:sp>
      <p:sp>
        <p:nvSpPr>
          <p:cNvPr id="66355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" pitchFamily="18" charset="0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 smtClean="0"/>
              <a:t>Workshop on representation of WIGOS and climate metadata</a:t>
            </a:r>
            <a:endParaRPr lang="en-GB"/>
          </a:p>
        </p:txBody>
      </p:sp>
      <p:sp>
        <p:nvSpPr>
          <p:cNvPr id="66355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08511053-2C4D-45FF-851B-A5791203E235}" type="slidenum">
              <a:rPr lang="en-GB" altLang="en-US" smtClean="0"/>
              <a:pPr/>
              <a:t>‹#›</a:t>
            </a:fld>
            <a:endParaRPr lang="en-GB" alt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  <a:ea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  <a:ea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  <a:ea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  <a:ea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11560" y="1772816"/>
            <a:ext cx="7921625" cy="2376984"/>
          </a:xfrm>
        </p:spPr>
        <p:txBody>
          <a:bodyPr/>
          <a:lstStyle/>
          <a:p>
            <a:r>
              <a:rPr lang="en-US" dirty="0" smtClean="0"/>
              <a:t>Open-CDMS</a:t>
            </a:r>
            <a:endParaRPr lang="en-GB" altLang="en-US" sz="3200" dirty="0">
              <a:solidFill>
                <a:srgbClr val="3DA9FF"/>
              </a:solidFill>
            </a:endParaRPr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79512" y="4581128"/>
            <a:ext cx="8784976" cy="1656184"/>
          </a:xfrm>
        </p:spPr>
        <p:txBody>
          <a:bodyPr/>
          <a:lstStyle/>
          <a:p>
            <a:pPr algn="l"/>
            <a:r>
              <a:rPr lang="en-US" altLang="en-US" sz="2000" dirty="0" smtClean="0"/>
              <a:t>Bruce </a:t>
            </a:r>
            <a:r>
              <a:rPr lang="en-US" altLang="en-US" sz="2000" dirty="0" smtClean="0"/>
              <a:t>Bannerman</a:t>
            </a:r>
          </a:p>
          <a:p>
            <a:pPr algn="l"/>
            <a:r>
              <a:rPr lang="en-US" altLang="en-US" sz="1400" dirty="0">
                <a:solidFill>
                  <a:schemeClr val="accent4"/>
                </a:solidFill>
              </a:rPr>
              <a:t> </a:t>
            </a:r>
            <a:r>
              <a:rPr lang="en-US" altLang="en-US" sz="1400" dirty="0" smtClean="0">
                <a:solidFill>
                  <a:schemeClr val="accent4"/>
                </a:solidFill>
              </a:rPr>
              <a:t> a</a:t>
            </a:r>
            <a:r>
              <a:rPr lang="en-US" altLang="en-US" sz="1400" dirty="0">
                <a:solidFill>
                  <a:schemeClr val="accent4"/>
                </a:solidFill>
              </a:rPr>
              <a:t>/Data Director – Australian Bureau of Meteorology</a:t>
            </a:r>
            <a:r>
              <a:rPr lang="en-US" altLang="en-US" sz="1400" dirty="0"/>
              <a:t/>
            </a:r>
            <a:br>
              <a:rPr lang="en-US" altLang="en-US" sz="1400" dirty="0"/>
            </a:br>
            <a:r>
              <a:rPr lang="en-US" altLang="en-US" sz="1400" dirty="0"/>
              <a:t>  </a:t>
            </a:r>
            <a:r>
              <a:rPr lang="en-US" altLang="en-US" sz="1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ET–Climate </a:t>
            </a:r>
            <a:r>
              <a:rPr lang="en-US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Data Management Systems (Co-Chair) </a:t>
            </a:r>
            <a:br>
              <a:rPr lang="en-US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en-US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en-US" sz="1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IPET–Metadata </a:t>
            </a:r>
            <a:r>
              <a:rPr lang="en-US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and Data Representation Development </a:t>
            </a:r>
            <a:r>
              <a:rPr lang="en-US" altLang="en-US" sz="1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(</a:t>
            </a:r>
            <a:r>
              <a:rPr lang="en-US" altLang="en-US" sz="1400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CCl</a:t>
            </a:r>
            <a:r>
              <a:rPr lang="en-US" altLang="en-US" sz="1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Representative)</a:t>
            </a:r>
            <a:br>
              <a:rPr lang="en-US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en-US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en-US" sz="1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Implementation </a:t>
            </a:r>
            <a:r>
              <a:rPr lang="en-US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Coordination Team – Climate Services Information System (Member)</a:t>
            </a:r>
            <a:br>
              <a:rPr lang="en-US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en-US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Open Geospatial Consortium – Technical Committee (Voting member)</a:t>
            </a:r>
            <a:br>
              <a:rPr lang="en-US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en-US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World Wide Web Consortium – Spatial Data on the Web Working Group</a:t>
            </a:r>
            <a:endParaRPr lang="en-US" altLang="en-US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345298" y="376665"/>
            <a:ext cx="7127189" cy="87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18" charset="0"/>
                <a:ea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18" charset="0"/>
                <a:ea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18" charset="0"/>
                <a:ea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18" charset="0"/>
                <a:ea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18" charset="0"/>
              </a:defRPr>
            </a:lvl9pPr>
          </a:lstStyle>
          <a:p>
            <a:r>
              <a:rPr lang="en-AU" sz="3600" kern="1200" dirty="0" smtClean="0">
                <a:solidFill>
                  <a:srgbClr val="0E5F7E"/>
                </a:solidFill>
                <a:latin typeface="Arial" charset="0"/>
                <a:cs typeface="ＭＳ Ｐゴシック" charset="0"/>
              </a:rPr>
              <a:t>OpenWIS Association</a:t>
            </a:r>
            <a:br>
              <a:rPr lang="en-AU" sz="3600" kern="1200" dirty="0" smtClean="0">
                <a:solidFill>
                  <a:srgbClr val="0E5F7E"/>
                </a:solidFill>
                <a:latin typeface="Arial" charset="0"/>
                <a:cs typeface="ＭＳ Ｐゴシック" charset="0"/>
              </a:rPr>
            </a:br>
            <a:r>
              <a:rPr lang="en-AU" sz="2400" kern="1200" dirty="0" smtClean="0">
                <a:solidFill>
                  <a:srgbClr val="0E5F7E"/>
                </a:solidFill>
                <a:latin typeface="Arial" charset="0"/>
                <a:cs typeface="ＭＳ Ｐゴシック" charset="0"/>
              </a:rPr>
              <a:t>March 2016</a:t>
            </a:r>
            <a:endParaRPr lang="en-AU" sz="2400" kern="1200" dirty="0">
              <a:solidFill>
                <a:srgbClr val="0E5F7E"/>
              </a:solidFill>
              <a:latin typeface="Arial" charset="0"/>
              <a:cs typeface="ＭＳ Ｐゴシック" charset="0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699792" y="6398934"/>
            <a:ext cx="3240360" cy="4572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+mn-lt"/>
              </a:rPr>
              <a:t>OpenWIS Association – March 2016</a:t>
            </a:r>
            <a:endParaRPr lang="en-GB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2249" y="193714"/>
            <a:ext cx="7134425" cy="1043901"/>
          </a:xfrm>
        </p:spPr>
        <p:txBody>
          <a:bodyPr/>
          <a:lstStyle/>
          <a:p>
            <a:r>
              <a:rPr lang="en-US" sz="3600" kern="1200" dirty="0" smtClean="0">
                <a:solidFill>
                  <a:srgbClr val="0E5F7E"/>
                </a:solidFill>
                <a:latin typeface="Arial" charset="0"/>
                <a:cs typeface="ＭＳ Ｐゴシック" charset="0"/>
              </a:rPr>
              <a:t>Defining the Future State</a:t>
            </a:r>
            <a:endParaRPr lang="en-US" sz="3600" kern="1200" dirty="0">
              <a:solidFill>
                <a:srgbClr val="0E5F7E"/>
              </a:solidFill>
              <a:latin typeface="Arial" charset="0"/>
              <a:cs typeface="ＭＳ Ｐゴシック" charset="0"/>
            </a:endParaRPr>
          </a:p>
        </p:txBody>
      </p:sp>
      <p:pic>
        <p:nvPicPr>
          <p:cNvPr id="5" name="Content Placeholder 4" descr="800px-Structure_of_the_FEAF_Component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920" r="-10920"/>
          <a:stretch>
            <a:fillRect/>
          </a:stretch>
        </p:blipFill>
        <p:spPr>
          <a:xfrm>
            <a:off x="685800" y="1582738"/>
            <a:ext cx="7772400" cy="451326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63962" y="6400800"/>
            <a:ext cx="1905000" cy="336129"/>
          </a:xfrm>
        </p:spPr>
        <p:txBody>
          <a:bodyPr/>
          <a:lstStyle/>
          <a:p>
            <a:fld id="{26974514-FE26-714A-B20D-2CD8F188851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930" y="6525344"/>
            <a:ext cx="6539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Diagram source:     http</a:t>
            </a:r>
            <a:r>
              <a:rPr lang="en-US" sz="1200" dirty="0"/>
              <a:t>://</a:t>
            </a:r>
            <a:r>
              <a:rPr lang="en-US" sz="1200" dirty="0" err="1"/>
              <a:t>en.wikipedia.org</a:t>
            </a:r>
            <a:r>
              <a:rPr lang="en-US" sz="1200" dirty="0"/>
              <a:t>/wiki/</a:t>
            </a:r>
            <a:r>
              <a:rPr lang="en-US" sz="1200" dirty="0" err="1"/>
              <a:t>File:Structure_of_the_FEAF_Components.jpg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80144079"/>
      </p:ext>
    </p:extLst>
  </p:cSld>
  <p:clrMapOvr>
    <a:masterClrMapping/>
  </p:clrMapOvr>
  <p:transition xmlns:p14="http://schemas.microsoft.com/office/powerpoint/2010/main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2249" y="193714"/>
            <a:ext cx="7134425" cy="1043901"/>
          </a:xfrm>
        </p:spPr>
        <p:txBody>
          <a:bodyPr/>
          <a:lstStyle/>
          <a:p>
            <a:r>
              <a:rPr lang="en-US" sz="3600" kern="1200" dirty="0">
                <a:solidFill>
                  <a:srgbClr val="0E5F7E"/>
                </a:solidFill>
                <a:latin typeface="Arial" charset="0"/>
                <a:cs typeface="ＭＳ Ｐゴシック" charset="0"/>
              </a:rPr>
              <a:t>High Level CDMS Components</a:t>
            </a:r>
          </a:p>
        </p:txBody>
      </p:sp>
      <p:pic>
        <p:nvPicPr>
          <p:cNvPr id="5" name="Content Placeholder 4" descr="cdms-components-high-level-201401-v4.3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208" r="-22208"/>
          <a:stretch>
            <a:fillRect/>
          </a:stretch>
        </p:blipFill>
        <p:spPr>
          <a:xfrm>
            <a:off x="685800" y="1582738"/>
            <a:ext cx="7772400" cy="451326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63962" y="6400800"/>
            <a:ext cx="1905000" cy="336129"/>
          </a:xfrm>
        </p:spPr>
        <p:txBody>
          <a:bodyPr/>
          <a:lstStyle/>
          <a:p>
            <a:fld id="{26974514-FE26-714A-B20D-2CD8F188851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699792" y="6398934"/>
            <a:ext cx="3240360" cy="4572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+mn-lt"/>
              </a:rPr>
              <a:t>OpenWIS Association – March 2016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55272852"/>
      </p:ext>
    </p:extLst>
  </p:cSld>
  <p:clrMapOvr>
    <a:masterClrMapping/>
  </p:clrMapOvr>
  <p:transition xmlns:p14="http://schemas.microsoft.com/office/powerpoint/2010/main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2249" y="193714"/>
            <a:ext cx="7134425" cy="1043901"/>
          </a:xfrm>
        </p:spPr>
        <p:txBody>
          <a:bodyPr/>
          <a:lstStyle/>
          <a:p>
            <a:r>
              <a:rPr lang="en-US" sz="3600" kern="1200" dirty="0" smtClean="0">
                <a:solidFill>
                  <a:srgbClr val="0E5F7E"/>
                </a:solidFill>
                <a:latin typeface="Arial" charset="0"/>
                <a:cs typeface="ＭＳ Ｐゴシック" charset="0"/>
              </a:rPr>
              <a:t>CDMS Governance</a:t>
            </a:r>
            <a:endParaRPr lang="en-US" sz="3600" kern="1200" dirty="0">
              <a:solidFill>
                <a:srgbClr val="0E5F7E"/>
              </a:solidFill>
              <a:latin typeface="Arial" charset="0"/>
              <a:cs typeface="ＭＳ Ｐゴシック" charset="0"/>
            </a:endParaRPr>
          </a:p>
        </p:txBody>
      </p:sp>
      <p:pic>
        <p:nvPicPr>
          <p:cNvPr id="5" name="Content Placeholder 4" descr="cdms-components-governance-201401-v4.3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100" b="-17100"/>
          <a:stretch>
            <a:fillRect/>
          </a:stretch>
        </p:blipFill>
        <p:spPr>
          <a:xfrm>
            <a:off x="685800" y="1582738"/>
            <a:ext cx="7772400" cy="451326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63962" y="6400800"/>
            <a:ext cx="1905000" cy="336129"/>
          </a:xfrm>
        </p:spPr>
        <p:txBody>
          <a:bodyPr/>
          <a:lstStyle/>
          <a:p>
            <a:fld id="{26974514-FE26-714A-B20D-2CD8F188851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699792" y="6398934"/>
            <a:ext cx="3240360" cy="4572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+mn-lt"/>
              </a:rPr>
              <a:t>OpenWIS Association – March 2016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03974378"/>
      </p:ext>
    </p:extLst>
  </p:cSld>
  <p:clrMapOvr>
    <a:masterClrMapping/>
  </p:clrMapOvr>
  <p:transition xmlns:p14="http://schemas.microsoft.com/office/powerpoint/2010/main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2249" y="193714"/>
            <a:ext cx="7134425" cy="1043901"/>
          </a:xfrm>
        </p:spPr>
        <p:txBody>
          <a:bodyPr/>
          <a:lstStyle/>
          <a:p>
            <a:r>
              <a:rPr lang="en-US" sz="3600" kern="1200" dirty="0" smtClean="0">
                <a:solidFill>
                  <a:srgbClr val="0E5F7E"/>
                </a:solidFill>
                <a:latin typeface="Arial" charset="0"/>
                <a:cs typeface="ＭＳ Ｐゴシック" charset="0"/>
              </a:rPr>
              <a:t>Time-series Climate Data</a:t>
            </a:r>
            <a:endParaRPr lang="en-US" sz="3600" kern="1200" dirty="0">
              <a:solidFill>
                <a:srgbClr val="0E5F7E"/>
              </a:solidFill>
              <a:latin typeface="Arial" charset="0"/>
              <a:cs typeface="ＭＳ Ｐゴシック" charset="0"/>
            </a:endParaRPr>
          </a:p>
        </p:txBody>
      </p:sp>
      <p:pic>
        <p:nvPicPr>
          <p:cNvPr id="5" name="Content Placeholder 4" descr="cdms-components-data-201401-v4.3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209" r="-20209"/>
          <a:stretch>
            <a:fillRect/>
          </a:stretch>
        </p:blipFill>
        <p:spPr>
          <a:xfrm>
            <a:off x="685800" y="1582738"/>
            <a:ext cx="7772400" cy="451326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63962" y="6400800"/>
            <a:ext cx="1905000" cy="336129"/>
          </a:xfrm>
        </p:spPr>
        <p:txBody>
          <a:bodyPr/>
          <a:lstStyle/>
          <a:p>
            <a:fld id="{26974514-FE26-714A-B20D-2CD8F188851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699792" y="6398934"/>
            <a:ext cx="3240360" cy="4572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+mn-lt"/>
              </a:rPr>
              <a:t>OpenWIS Association – March 2016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8983200"/>
      </p:ext>
    </p:extLst>
  </p:cSld>
  <p:clrMapOvr>
    <a:masterClrMapping/>
  </p:clrMapOvr>
  <p:transition xmlns:p14="http://schemas.microsoft.com/office/powerpoint/2010/main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2249" y="193714"/>
            <a:ext cx="7134425" cy="1043901"/>
          </a:xfrm>
        </p:spPr>
        <p:txBody>
          <a:bodyPr/>
          <a:lstStyle/>
          <a:p>
            <a:r>
              <a:rPr lang="en-US" sz="3600" kern="1200" dirty="0" smtClean="0">
                <a:solidFill>
                  <a:srgbClr val="0E5F7E"/>
                </a:solidFill>
                <a:latin typeface="Arial" charset="0"/>
                <a:cs typeface="ＭＳ Ｐゴシック" charset="0"/>
              </a:rPr>
              <a:t>Climate Data Management</a:t>
            </a:r>
            <a:endParaRPr lang="en-US" sz="3600" kern="1200" dirty="0">
              <a:solidFill>
                <a:srgbClr val="0E5F7E"/>
              </a:solidFill>
              <a:latin typeface="Arial" charset="0"/>
              <a:cs typeface="ＭＳ Ｐゴシック" charset="0"/>
            </a:endParaRPr>
          </a:p>
        </p:txBody>
      </p:sp>
      <p:pic>
        <p:nvPicPr>
          <p:cNvPr id="5" name="Content Placeholder 4" descr="cdms-components-data-management-201401-v4.3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813" b="-11813"/>
          <a:stretch>
            <a:fillRect/>
          </a:stretch>
        </p:blipFill>
        <p:spPr>
          <a:xfrm>
            <a:off x="685800" y="1582738"/>
            <a:ext cx="7772400" cy="451326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63962" y="6400800"/>
            <a:ext cx="1905000" cy="336129"/>
          </a:xfrm>
        </p:spPr>
        <p:txBody>
          <a:bodyPr/>
          <a:lstStyle/>
          <a:p>
            <a:fld id="{26974514-FE26-714A-B20D-2CD8F188851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699792" y="6398934"/>
            <a:ext cx="3240360" cy="4572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+mn-lt"/>
              </a:rPr>
              <a:t>OpenWIS Association – March 2016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31584455"/>
      </p:ext>
    </p:extLst>
  </p:cSld>
  <p:clrMapOvr>
    <a:masterClrMapping/>
  </p:clrMapOvr>
  <p:transition xmlns:p14="http://schemas.microsoft.com/office/powerpoint/2010/main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2249" y="193714"/>
            <a:ext cx="7134425" cy="1043901"/>
          </a:xfrm>
        </p:spPr>
        <p:txBody>
          <a:bodyPr/>
          <a:lstStyle/>
          <a:p>
            <a:r>
              <a:rPr lang="en-US" sz="3600" kern="1200" dirty="0" smtClean="0">
                <a:solidFill>
                  <a:srgbClr val="0E5F7E"/>
                </a:solidFill>
                <a:latin typeface="Arial" charset="0"/>
                <a:cs typeface="ＭＳ Ｐゴシック" charset="0"/>
              </a:rPr>
              <a:t>Climate Data Analysis</a:t>
            </a:r>
            <a:endParaRPr lang="en-US" sz="3600" kern="1200" dirty="0">
              <a:solidFill>
                <a:srgbClr val="0E5F7E"/>
              </a:solidFill>
              <a:latin typeface="Arial" charset="0"/>
              <a:cs typeface="ＭＳ Ｐゴシック" charset="0"/>
            </a:endParaRPr>
          </a:p>
        </p:txBody>
      </p:sp>
      <p:pic>
        <p:nvPicPr>
          <p:cNvPr id="5" name="Content Placeholder 4" descr="cdms-components-analysis-201401-v4.3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616" b="-46616"/>
          <a:stretch>
            <a:fillRect/>
          </a:stretch>
        </p:blipFill>
        <p:spPr>
          <a:xfrm>
            <a:off x="685800" y="1582738"/>
            <a:ext cx="7772400" cy="451326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63962" y="6400800"/>
            <a:ext cx="1905000" cy="336129"/>
          </a:xfrm>
        </p:spPr>
        <p:txBody>
          <a:bodyPr/>
          <a:lstStyle/>
          <a:p>
            <a:fld id="{26974514-FE26-714A-B20D-2CD8F188851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699792" y="6398934"/>
            <a:ext cx="3240360" cy="4572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+mn-lt"/>
              </a:rPr>
              <a:t>OpenWIS Association – March 2016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53919866"/>
      </p:ext>
    </p:extLst>
  </p:cSld>
  <p:clrMapOvr>
    <a:masterClrMapping/>
  </p:clrMapOvr>
  <p:transition xmlns:p14="http://schemas.microsoft.com/office/powerpoint/2010/main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2249" y="193714"/>
            <a:ext cx="7134425" cy="1043901"/>
          </a:xfrm>
        </p:spPr>
        <p:txBody>
          <a:bodyPr/>
          <a:lstStyle/>
          <a:p>
            <a:r>
              <a:rPr lang="en-US" sz="3600" kern="1200" dirty="0" smtClean="0">
                <a:solidFill>
                  <a:srgbClr val="0E5F7E"/>
                </a:solidFill>
                <a:latin typeface="Arial" charset="0"/>
                <a:cs typeface="ＭＳ Ｐゴシック" charset="0"/>
              </a:rPr>
              <a:t>Climate Data Delivery</a:t>
            </a:r>
            <a:endParaRPr lang="en-US" sz="3600" kern="1200" dirty="0">
              <a:solidFill>
                <a:srgbClr val="0E5F7E"/>
              </a:solidFill>
              <a:latin typeface="Arial" charset="0"/>
              <a:cs typeface="ＭＳ Ｐゴシック" charset="0"/>
            </a:endParaRPr>
          </a:p>
        </p:txBody>
      </p:sp>
      <p:pic>
        <p:nvPicPr>
          <p:cNvPr id="5" name="Content Placeholder 4" descr="cdms-components-delivery-201401-v4.3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024" b="-20024"/>
          <a:stretch>
            <a:fillRect/>
          </a:stretch>
        </p:blipFill>
        <p:spPr>
          <a:xfrm>
            <a:off x="685800" y="1582738"/>
            <a:ext cx="7772400" cy="451326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63962" y="6400800"/>
            <a:ext cx="1905000" cy="336129"/>
          </a:xfrm>
        </p:spPr>
        <p:txBody>
          <a:bodyPr/>
          <a:lstStyle/>
          <a:p>
            <a:fld id="{26974514-FE26-714A-B20D-2CD8F188851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699792" y="6398934"/>
            <a:ext cx="3240360" cy="4572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+mn-lt"/>
              </a:rPr>
              <a:t>OpenWIS Association – March 2016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81011"/>
      </p:ext>
    </p:extLst>
  </p:cSld>
  <p:clrMapOvr>
    <a:masterClrMapping/>
  </p:clrMapOvr>
  <p:transition xmlns:p14="http://schemas.microsoft.com/office/powerpoint/2010/main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2249" y="193714"/>
            <a:ext cx="7134425" cy="1043901"/>
          </a:xfrm>
        </p:spPr>
        <p:txBody>
          <a:bodyPr/>
          <a:lstStyle/>
          <a:p>
            <a:r>
              <a:rPr lang="en-US" sz="3600" kern="1200" dirty="0" smtClean="0">
                <a:solidFill>
                  <a:srgbClr val="0E5F7E"/>
                </a:solidFill>
                <a:latin typeface="Arial" charset="0"/>
                <a:cs typeface="ＭＳ Ｐゴシック" charset="0"/>
              </a:rPr>
              <a:t>Climate Data Presentation</a:t>
            </a:r>
            <a:endParaRPr lang="en-US" sz="3600" kern="1200" dirty="0">
              <a:solidFill>
                <a:srgbClr val="0E5F7E"/>
              </a:solidFill>
              <a:latin typeface="Arial" charset="0"/>
              <a:cs typeface="ＭＳ Ｐゴシック" charset="0"/>
            </a:endParaRPr>
          </a:p>
        </p:txBody>
      </p:sp>
      <p:pic>
        <p:nvPicPr>
          <p:cNvPr id="5" name="Content Placeholder 4" descr="cdms-components-presentation-201401-v4.3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385" b="-49385"/>
          <a:stretch>
            <a:fillRect/>
          </a:stretch>
        </p:blipFill>
        <p:spPr>
          <a:xfrm>
            <a:off x="685800" y="1582738"/>
            <a:ext cx="7772400" cy="451326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63962" y="6400800"/>
            <a:ext cx="1905000" cy="336129"/>
          </a:xfrm>
        </p:spPr>
        <p:txBody>
          <a:bodyPr/>
          <a:lstStyle/>
          <a:p>
            <a:fld id="{26974514-FE26-714A-B20D-2CD8F188851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699792" y="6398934"/>
            <a:ext cx="3240360" cy="4572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+mn-lt"/>
              </a:rPr>
              <a:t>OpenWIS Association – March 2016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0628105"/>
      </p:ext>
    </p:extLst>
  </p:cSld>
  <p:clrMapOvr>
    <a:masterClrMapping/>
  </p:clrMapOvr>
  <p:transition xmlns:p14="http://schemas.microsoft.com/office/powerpoint/2010/main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2249" y="193714"/>
            <a:ext cx="7134425" cy="1043901"/>
          </a:xfrm>
        </p:spPr>
        <p:txBody>
          <a:bodyPr/>
          <a:lstStyle/>
          <a:p>
            <a:r>
              <a:rPr lang="en-US" sz="3600" kern="1200" dirty="0" smtClean="0">
                <a:solidFill>
                  <a:srgbClr val="0E5F7E"/>
                </a:solidFill>
                <a:latin typeface="Arial" charset="0"/>
                <a:cs typeface="ＭＳ Ｐゴシック" charset="0"/>
              </a:rPr>
              <a:t>Underlying IT Infrastructure</a:t>
            </a:r>
            <a:endParaRPr lang="en-US" sz="3600" kern="1200" dirty="0">
              <a:solidFill>
                <a:srgbClr val="0E5F7E"/>
              </a:solidFill>
              <a:latin typeface="Arial" charset="0"/>
              <a:cs typeface="ＭＳ Ｐゴシック" charset="0"/>
            </a:endParaRPr>
          </a:p>
        </p:txBody>
      </p:sp>
      <p:pic>
        <p:nvPicPr>
          <p:cNvPr id="5" name="Content Placeholder 4" descr="cdms-components-it-infrastructure-201401-v4.3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424" b="-18424"/>
          <a:stretch>
            <a:fillRect/>
          </a:stretch>
        </p:blipFill>
        <p:spPr>
          <a:xfrm>
            <a:off x="685800" y="1582738"/>
            <a:ext cx="7772400" cy="451326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63962" y="6400800"/>
            <a:ext cx="1905000" cy="336129"/>
          </a:xfrm>
        </p:spPr>
        <p:txBody>
          <a:bodyPr/>
          <a:lstStyle/>
          <a:p>
            <a:fld id="{26974514-FE26-714A-B20D-2CD8F188851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699792" y="6398934"/>
            <a:ext cx="3240360" cy="4572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+mn-lt"/>
              </a:rPr>
              <a:t>OpenWIS Association – March 2016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95447044"/>
      </p:ext>
    </p:extLst>
  </p:cSld>
  <p:clrMapOvr>
    <a:masterClrMapping/>
  </p:clrMapOvr>
  <p:transition xmlns:p14="http://schemas.microsoft.com/office/powerpoint/2010/main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3212976"/>
            <a:ext cx="7128792" cy="1143000"/>
          </a:xfrm>
        </p:spPr>
        <p:txBody>
          <a:bodyPr/>
          <a:lstStyle/>
          <a:p>
            <a:pPr defTabSz="457200"/>
            <a:r>
              <a:rPr lang="en-GB" altLang="en-US" sz="3600" kern="1200" dirty="0" smtClean="0">
                <a:solidFill>
                  <a:srgbClr val="0E5F7E"/>
                </a:solidFill>
                <a:latin typeface="Arial" charset="0"/>
                <a:cs typeface="ＭＳ Ｐゴシック" charset="0"/>
              </a:rPr>
              <a:t>Proposal</a:t>
            </a:r>
            <a:endParaRPr lang="en-GB" altLang="en-US" sz="3600" kern="1200" dirty="0">
              <a:solidFill>
                <a:srgbClr val="0E5F7E"/>
              </a:solidFill>
              <a:latin typeface="Arial" charset="0"/>
              <a:cs typeface="ＭＳ Ｐゴシック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16216" y="6400800"/>
            <a:ext cx="1905000" cy="457200"/>
          </a:xfrm>
        </p:spPr>
        <p:txBody>
          <a:bodyPr/>
          <a:lstStyle/>
          <a:p>
            <a:fld id="{4F8825A5-5AB7-4377-AF3D-747348D8893F}" type="slidenum">
              <a:rPr lang="en-GB" altLang="en-US" smtClean="0"/>
              <a:pPr/>
              <a:t>19</a:t>
            </a:fld>
            <a:endParaRPr lang="en-GB" alt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699792" y="6398934"/>
            <a:ext cx="3240360" cy="4572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+mn-lt"/>
              </a:rPr>
              <a:t>OpenWIS Association – March 2016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650456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188640"/>
            <a:ext cx="7454360" cy="1043901"/>
          </a:xfrm>
        </p:spPr>
        <p:txBody>
          <a:bodyPr/>
          <a:lstStyle/>
          <a:p>
            <a:r>
              <a:rPr lang="en-US" sz="2400" dirty="0"/>
              <a:t>galvanise action towards a step change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in </a:t>
            </a:r>
            <a:r>
              <a:rPr lang="en-US" sz="2400" dirty="0"/>
              <a:t>global climate data management</a:t>
            </a:r>
            <a:endParaRPr lang="en-US" sz="2400" kern="1200" dirty="0">
              <a:solidFill>
                <a:srgbClr val="0E5F7E"/>
              </a:solidFill>
              <a:latin typeface="Arial" charset="0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521450"/>
            <a:ext cx="1905000" cy="336550"/>
          </a:xfrm>
          <a:prstGeom prst="rect">
            <a:avLst/>
          </a:prstGeom>
        </p:spPr>
        <p:txBody>
          <a:bodyPr/>
          <a:lstStyle/>
          <a:p>
            <a:pPr algn="r"/>
            <a:fld id="{26974514-FE26-714A-B20D-2CD8F1888517}" type="slidenum">
              <a:rPr lang="en-US" sz="1600"/>
              <a:pPr algn="r"/>
              <a:t>2</a:t>
            </a:fld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1628800"/>
            <a:ext cx="7101800" cy="4462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latin typeface="+mj-lt"/>
              </a:rPr>
              <a:t>Consider:</a:t>
            </a:r>
          </a:p>
          <a:p>
            <a:pPr algn="ctr"/>
            <a:endParaRPr lang="en-US" sz="1600" i="1" dirty="0"/>
          </a:p>
          <a:p>
            <a:pPr algn="just">
              <a:lnSpc>
                <a:spcPct val="150000"/>
              </a:lnSpc>
            </a:pPr>
            <a:r>
              <a:rPr lang="en-US" sz="2000" i="1" dirty="0" smtClean="0">
                <a:solidFill>
                  <a:srgbClr val="3399FF"/>
                </a:solidFill>
                <a:latin typeface="+mn-lt"/>
              </a:rPr>
              <a:t>“</a:t>
            </a:r>
            <a:r>
              <a:rPr lang="en-US" sz="2000" i="1" dirty="0">
                <a:solidFill>
                  <a:srgbClr val="3399FF"/>
                </a:solidFill>
                <a:latin typeface="+mn-lt"/>
              </a:rPr>
              <a:t>An important point to remember is that the most important stakeholders for </a:t>
            </a:r>
            <a:r>
              <a:rPr lang="en-US" sz="2000" i="1" dirty="0" smtClean="0">
                <a:solidFill>
                  <a:srgbClr val="3399FF"/>
                </a:solidFill>
                <a:latin typeface="+mn-lt"/>
              </a:rPr>
              <a:t>our data </a:t>
            </a:r>
            <a:r>
              <a:rPr lang="en-US" sz="2000" i="1" dirty="0">
                <a:solidFill>
                  <a:srgbClr val="3399FF"/>
                </a:solidFill>
                <a:latin typeface="+mn-lt"/>
              </a:rPr>
              <a:t>have not been born yet and we </a:t>
            </a:r>
            <a:r>
              <a:rPr lang="en-US" sz="2000" i="1" dirty="0" smtClean="0">
                <a:solidFill>
                  <a:srgbClr val="3399FF"/>
                </a:solidFill>
                <a:latin typeface="+mn-lt"/>
              </a:rPr>
              <a:t>are </a:t>
            </a:r>
            <a:r>
              <a:rPr lang="en-US" sz="2000" b="1" i="1" u="sng" dirty="0" smtClean="0">
                <a:solidFill>
                  <a:srgbClr val="3399FF"/>
                </a:solidFill>
                <a:latin typeface="+mn-lt"/>
              </a:rPr>
              <a:t>custodians</a:t>
            </a:r>
            <a:r>
              <a:rPr lang="en-US" sz="2000" i="1" dirty="0" smtClean="0">
                <a:solidFill>
                  <a:srgbClr val="3399FF"/>
                </a:solidFill>
                <a:latin typeface="+mn-lt"/>
              </a:rPr>
              <a:t> of this data for </a:t>
            </a:r>
            <a:r>
              <a:rPr lang="en-US" sz="2000" i="1" dirty="0">
                <a:solidFill>
                  <a:srgbClr val="3399FF"/>
                </a:solidFill>
                <a:latin typeface="+mn-lt"/>
              </a:rPr>
              <a:t>their future use." </a:t>
            </a:r>
          </a:p>
          <a:p>
            <a:pPr algn="ctr">
              <a:lnSpc>
                <a:spcPct val="150000"/>
              </a:lnSpc>
            </a:pPr>
            <a:endParaRPr lang="en-US" sz="1600" dirty="0">
              <a:latin typeface="+mn-lt"/>
            </a:endParaRPr>
          </a:p>
          <a:p>
            <a:pPr algn="ctr"/>
            <a:endParaRPr lang="en-US" sz="1600" dirty="0" smtClean="0">
              <a:latin typeface="+mn-lt"/>
            </a:endParaRPr>
          </a:p>
          <a:p>
            <a:pPr algn="ctr"/>
            <a:endParaRPr lang="en-US" sz="1600" dirty="0">
              <a:latin typeface="+mn-lt"/>
            </a:endParaRPr>
          </a:p>
          <a:p>
            <a:pPr algn="l"/>
            <a:r>
              <a:rPr lang="en-US" sz="1600" dirty="0">
                <a:latin typeface="+mn-lt"/>
              </a:rPr>
              <a:t>Statement attributed to: </a:t>
            </a:r>
          </a:p>
          <a:p>
            <a:pPr algn="l"/>
            <a:r>
              <a:rPr lang="en-US" sz="1600" dirty="0" err="1" smtClean="0">
                <a:latin typeface="+mn-lt"/>
              </a:rPr>
              <a:t>Dr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>
                <a:latin typeface="+mn-lt"/>
              </a:rPr>
              <a:t>Blair </a:t>
            </a:r>
            <a:r>
              <a:rPr lang="en-US" sz="1600" dirty="0" err="1">
                <a:latin typeface="+mn-lt"/>
              </a:rPr>
              <a:t>Trewin</a:t>
            </a:r>
            <a:r>
              <a:rPr lang="en-US" sz="1600" dirty="0">
                <a:latin typeface="+mn-lt"/>
              </a:rPr>
              <a:t> 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Bureau of Meteorology, Australia </a:t>
            </a:r>
          </a:p>
        </p:txBody>
      </p:sp>
    </p:spTree>
    <p:extLst>
      <p:ext uri="{BB962C8B-B14F-4D97-AF65-F5344CB8AC3E}">
        <p14:creationId xmlns:p14="http://schemas.microsoft.com/office/powerpoint/2010/main" val="177718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1345298" y="376665"/>
            <a:ext cx="7127189" cy="871712"/>
          </a:xfrm>
        </p:spPr>
        <p:txBody>
          <a:bodyPr/>
          <a:lstStyle/>
          <a:p>
            <a:r>
              <a:rPr lang="en-AU" sz="3600" kern="1200" dirty="0" smtClean="0">
                <a:solidFill>
                  <a:srgbClr val="0E5F7E"/>
                </a:solidFill>
                <a:latin typeface="Arial" charset="0"/>
                <a:cs typeface="ＭＳ Ｐゴシック" charset="0"/>
              </a:rPr>
              <a:t>Share the burden</a:t>
            </a:r>
            <a:endParaRPr lang="en-AU" sz="3600" kern="1200" dirty="0">
              <a:solidFill>
                <a:srgbClr val="0E5F7E"/>
              </a:solidFill>
              <a:latin typeface="Arial" charset="0"/>
              <a:cs typeface="ＭＳ Ｐゴシック" charset="0"/>
            </a:endParaRPr>
          </a:p>
        </p:txBody>
      </p:sp>
      <p:sp>
        <p:nvSpPr>
          <p:cNvPr id="1747971" name="Rectangle 3"/>
          <p:cNvSpPr>
            <a:spLocks noGrp="1" noChangeArrowheads="1"/>
          </p:cNvSpPr>
          <p:nvPr>
            <p:ph idx="1"/>
          </p:nvPr>
        </p:nvSpPr>
        <p:spPr>
          <a:xfrm>
            <a:off x="706620" y="1625042"/>
            <a:ext cx="7772400" cy="4466175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2800" dirty="0" smtClean="0">
                <a:cs typeface="Arial"/>
              </a:rPr>
              <a:t>Open-CDMS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2400" dirty="0" smtClean="0">
                <a:cs typeface="Arial"/>
              </a:rPr>
              <a:t>Proposal to develop open source CDMS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Tx/>
              <a:buChar char="–"/>
            </a:pPr>
            <a:r>
              <a:rPr lang="en-US" sz="2400" dirty="0" smtClean="0">
                <a:cs typeface="Arial"/>
              </a:rPr>
              <a:t>Next generation CDMS</a:t>
            </a:r>
          </a:p>
          <a:p>
            <a:pPr lvl="2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000" dirty="0" smtClean="0">
                <a:cs typeface="Arial"/>
              </a:rPr>
              <a:t>Conformant with WMO-1131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>
                <a:cs typeface="Arial"/>
              </a:rPr>
              <a:t>Developed within the OpenWIS Association framework </a:t>
            </a:r>
          </a:p>
          <a:p>
            <a:pPr lvl="2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000" dirty="0" smtClean="0">
                <a:cs typeface="Arial"/>
              </a:rPr>
              <a:t>not-for-profit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>
                <a:cs typeface="Arial"/>
              </a:rPr>
              <a:t>Establish an open source community</a:t>
            </a:r>
          </a:p>
          <a:p>
            <a:pPr lvl="2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000" dirty="0" smtClean="0">
                <a:cs typeface="Arial"/>
              </a:rPr>
              <a:t>to support Open-CDMS in long term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cs typeface="Arial"/>
              </a:rPr>
              <a:t>Provide upgrade path for existing </a:t>
            </a:r>
            <a:r>
              <a:rPr lang="en-US" sz="2400" dirty="0" smtClean="0">
                <a:cs typeface="Arial"/>
              </a:rPr>
              <a:t>CDMS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>
                <a:cs typeface="Arial"/>
              </a:rPr>
              <a:t>Develop once, re-use many times</a:t>
            </a:r>
            <a:endParaRPr lang="en-US" sz="2400" dirty="0">
              <a:cs typeface="Arial"/>
            </a:endParaRPr>
          </a:p>
          <a:p>
            <a:pPr lvl="2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endParaRPr lang="en-US" sz="2000" dirty="0">
              <a:cs typeface="Arial"/>
            </a:endParaRPr>
          </a:p>
        </p:txBody>
      </p:sp>
      <p:sp>
        <p:nvSpPr>
          <p:cNvPr id="409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81714"/>
            <a:ext cx="1905000" cy="323886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9pPr>
          </a:lstStyle>
          <a:p>
            <a:fld id="{3B823154-0AB0-4944-99ED-3E633ED636A2}" type="slidenum">
              <a:rPr lang="en-US" sz="1400"/>
              <a:pPr/>
              <a:t>20</a:t>
            </a:fld>
            <a:endParaRPr lang="en-US" sz="1400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699792" y="6398934"/>
            <a:ext cx="3240360" cy="4572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+mn-lt"/>
              </a:rPr>
              <a:t>OpenWIS Association – March 2016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340591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7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7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47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47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7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7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47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47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47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47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47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47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47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47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47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47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479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479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479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479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2249" y="193714"/>
            <a:ext cx="7662239" cy="1043901"/>
          </a:xfrm>
        </p:spPr>
        <p:txBody>
          <a:bodyPr/>
          <a:lstStyle/>
          <a:p>
            <a:r>
              <a:rPr lang="en-US" sz="3600" kern="1200" dirty="0" smtClean="0">
                <a:solidFill>
                  <a:srgbClr val="0E5F7E"/>
                </a:solidFill>
                <a:latin typeface="Arial" charset="0"/>
                <a:cs typeface="ＭＳ Ｐゴシック" charset="0"/>
              </a:rPr>
              <a:t>Benefits to WMO Community</a:t>
            </a:r>
            <a:endParaRPr lang="en-US" sz="3600" kern="1200" dirty="0">
              <a:solidFill>
                <a:srgbClr val="0E5F7E"/>
              </a:solidFill>
              <a:latin typeface="Arial" charset="0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63962" y="6400800"/>
            <a:ext cx="1905000" cy="336129"/>
          </a:xfrm>
        </p:spPr>
        <p:txBody>
          <a:bodyPr/>
          <a:lstStyle/>
          <a:p>
            <a:fld id="{26974514-FE26-714A-B20D-2CD8F1888517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Content Placeholder 7" descr="open-cdms-benefits-wmo.tif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745" b="-8745"/>
          <a:stretch>
            <a:fillRect/>
          </a:stretch>
        </p:blipFill>
        <p:spPr>
          <a:xfrm>
            <a:off x="107504" y="1412776"/>
            <a:ext cx="8846090" cy="4683224"/>
          </a:xfrm>
        </p:spPr>
      </p:pic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699792" y="6398934"/>
            <a:ext cx="3240360" cy="4572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+mn-lt"/>
              </a:rPr>
              <a:t>OpenWIS Association – March 2016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72901847"/>
      </p:ext>
    </p:extLst>
  </p:cSld>
  <p:clrMapOvr>
    <a:masterClrMapping/>
  </p:clrMapOvr>
  <p:transition xmlns:p14="http://schemas.microsoft.com/office/powerpoint/2010/main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2249" y="193714"/>
            <a:ext cx="7662239" cy="1043901"/>
          </a:xfrm>
        </p:spPr>
        <p:txBody>
          <a:bodyPr/>
          <a:lstStyle/>
          <a:p>
            <a:r>
              <a:rPr lang="en-US" sz="3600" kern="1200" dirty="0" smtClean="0">
                <a:solidFill>
                  <a:srgbClr val="0E5F7E"/>
                </a:solidFill>
                <a:latin typeface="Arial" charset="0"/>
                <a:cs typeface="ＭＳ Ｐゴシック" charset="0"/>
              </a:rPr>
              <a:t>Benefits to WMO Community #2</a:t>
            </a:r>
            <a:endParaRPr lang="en-US" sz="3600" kern="1200" dirty="0">
              <a:solidFill>
                <a:srgbClr val="0E5F7E"/>
              </a:solidFill>
              <a:latin typeface="Arial" charset="0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63962" y="6400800"/>
            <a:ext cx="1905000" cy="336129"/>
          </a:xfrm>
        </p:spPr>
        <p:txBody>
          <a:bodyPr/>
          <a:lstStyle/>
          <a:p>
            <a:fld id="{26974514-FE26-714A-B20D-2CD8F1888517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Content Placeholder 4" descr="open-cdms-benefits-wmo-initiatives.tif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509" b="-29509"/>
          <a:stretch>
            <a:fillRect/>
          </a:stretch>
        </p:blipFill>
        <p:spPr>
          <a:xfrm>
            <a:off x="54391" y="1412776"/>
            <a:ext cx="8982105" cy="4755232"/>
          </a:xfr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699792" y="6398934"/>
            <a:ext cx="3240360" cy="4572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+mn-lt"/>
              </a:rPr>
              <a:t>OpenWIS Association – March 2016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13724528"/>
      </p:ext>
    </p:extLst>
  </p:cSld>
  <p:clrMapOvr>
    <a:masterClrMapping/>
  </p:clrMapOvr>
  <p:transition xmlns:p14="http://schemas.microsoft.com/office/powerpoint/2010/main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2249" y="193714"/>
            <a:ext cx="7662239" cy="1043901"/>
          </a:xfrm>
        </p:spPr>
        <p:txBody>
          <a:bodyPr/>
          <a:lstStyle/>
          <a:p>
            <a:r>
              <a:rPr lang="en-US" sz="3600" kern="1200" dirty="0" smtClean="0">
                <a:solidFill>
                  <a:srgbClr val="0E5F7E"/>
                </a:solidFill>
                <a:latin typeface="Arial" charset="0"/>
                <a:cs typeface="ＭＳ Ｐゴシック" charset="0"/>
              </a:rPr>
              <a:t>Benefits to NMHS</a:t>
            </a:r>
            <a:endParaRPr lang="en-US" sz="3600" kern="1200" dirty="0">
              <a:solidFill>
                <a:srgbClr val="0E5F7E"/>
              </a:solidFill>
              <a:latin typeface="Arial" charset="0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63962" y="6400800"/>
            <a:ext cx="1905000" cy="336129"/>
          </a:xfrm>
        </p:spPr>
        <p:txBody>
          <a:bodyPr/>
          <a:lstStyle/>
          <a:p>
            <a:fld id="{26974514-FE26-714A-B20D-2CD8F1888517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Content Placeholder 5" descr="open-cdms-benefits-nmhs.tif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043" b="-8043"/>
          <a:stretch>
            <a:fillRect/>
          </a:stretch>
        </p:blipFill>
        <p:spPr>
          <a:xfrm>
            <a:off x="107504" y="1484783"/>
            <a:ext cx="8852520" cy="4686629"/>
          </a:xfr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699792" y="6398934"/>
            <a:ext cx="3240360" cy="4572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+mn-lt"/>
              </a:rPr>
              <a:t>OpenWIS Association – March 2016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374840"/>
      </p:ext>
    </p:extLst>
  </p:cSld>
  <p:clrMapOvr>
    <a:masterClrMapping/>
  </p:clrMapOvr>
  <p:transition xmlns:p14="http://schemas.microsoft.com/office/powerpoint/2010/main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2249" y="193714"/>
            <a:ext cx="7662239" cy="1043901"/>
          </a:xfrm>
        </p:spPr>
        <p:txBody>
          <a:bodyPr/>
          <a:lstStyle/>
          <a:p>
            <a:r>
              <a:rPr lang="en-US" sz="3600" kern="1200" dirty="0" smtClean="0">
                <a:solidFill>
                  <a:srgbClr val="0E5F7E"/>
                </a:solidFill>
                <a:latin typeface="Arial" charset="0"/>
                <a:cs typeface="ＭＳ Ｐゴシック" charset="0"/>
              </a:rPr>
              <a:t>Benefits to Climate Science</a:t>
            </a:r>
            <a:endParaRPr lang="en-US" sz="3600" kern="1200" dirty="0">
              <a:solidFill>
                <a:srgbClr val="0E5F7E"/>
              </a:solidFill>
              <a:latin typeface="Arial" charset="0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63962" y="6400800"/>
            <a:ext cx="1905000" cy="336129"/>
          </a:xfrm>
        </p:spPr>
        <p:txBody>
          <a:bodyPr/>
          <a:lstStyle/>
          <a:p>
            <a:fld id="{26974514-FE26-714A-B20D-2CD8F1888517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Content Placeholder 4" descr="open-cdms-benefits-climate-science.tif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612" b="-7612"/>
          <a:stretch>
            <a:fillRect/>
          </a:stretch>
        </p:blipFill>
        <p:spPr>
          <a:xfrm>
            <a:off x="755576" y="1700808"/>
            <a:ext cx="7772400" cy="4114800"/>
          </a:xfrm>
        </p:spPr>
      </p:pic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699792" y="6398934"/>
            <a:ext cx="3240360" cy="4572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+mn-lt"/>
              </a:rPr>
              <a:t>OpenWIS Association – March 2016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97635204"/>
      </p:ext>
    </p:extLst>
  </p:cSld>
  <p:clrMapOvr>
    <a:masterClrMapping/>
  </p:clrMapOvr>
  <p:transition xmlns:p14="http://schemas.microsoft.com/office/powerpoint/2010/main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1345298" y="376665"/>
            <a:ext cx="7127189" cy="871712"/>
          </a:xfrm>
        </p:spPr>
        <p:txBody>
          <a:bodyPr/>
          <a:lstStyle/>
          <a:p>
            <a:r>
              <a:rPr lang="en-AU" sz="3600" kern="1200" dirty="0" smtClean="0">
                <a:solidFill>
                  <a:srgbClr val="0E5F7E"/>
                </a:solidFill>
                <a:latin typeface="Arial" charset="0"/>
                <a:cs typeface="ＭＳ Ｐゴシック" charset="0"/>
              </a:rPr>
              <a:t>Summary of Benefits</a:t>
            </a:r>
            <a:endParaRPr lang="en-AU" sz="3600" kern="1200" dirty="0">
              <a:solidFill>
                <a:srgbClr val="0E5F7E"/>
              </a:solidFill>
              <a:latin typeface="Arial" charset="0"/>
              <a:cs typeface="ＭＳ Ｐゴシック" charset="0"/>
            </a:endParaRPr>
          </a:p>
        </p:txBody>
      </p:sp>
      <p:sp>
        <p:nvSpPr>
          <p:cNvPr id="1747971" name="Rectangle 3"/>
          <p:cNvSpPr>
            <a:spLocks noGrp="1" noChangeArrowheads="1"/>
          </p:cNvSpPr>
          <p:nvPr>
            <p:ph idx="1"/>
          </p:nvPr>
        </p:nvSpPr>
        <p:spPr>
          <a:xfrm>
            <a:off x="755576" y="1412776"/>
            <a:ext cx="7772400" cy="4896544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2400" dirty="0" smtClean="0">
                <a:cs typeface="Arial"/>
              </a:rPr>
              <a:t>No need for license costs for NMHS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2400" dirty="0" smtClean="0">
                <a:cs typeface="Arial"/>
              </a:rPr>
              <a:t>Investment re-used by many NMHS</a:t>
            </a:r>
            <a:endParaRPr lang="en-AU" sz="2000" dirty="0" smtClean="0">
              <a:cs typeface="Arial"/>
            </a:endParaRP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2400" dirty="0" smtClean="0">
                <a:cs typeface="Arial"/>
              </a:rPr>
              <a:t>Consistent CDMS for </a:t>
            </a:r>
            <a:r>
              <a:rPr lang="en-AU" sz="2400" dirty="0">
                <a:cs typeface="Arial"/>
              </a:rPr>
              <a:t>WMO community</a:t>
            </a:r>
            <a:r>
              <a:rPr lang="en-AU" sz="2400" dirty="0" smtClean="0">
                <a:cs typeface="Arial"/>
              </a:rPr>
              <a:t>:</a:t>
            </a:r>
            <a:endParaRPr lang="en-AU" sz="2400" dirty="0">
              <a:cs typeface="Arial"/>
            </a:endParaRPr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2000" dirty="0" smtClean="0">
                <a:cs typeface="Arial"/>
              </a:rPr>
              <a:t>All have access to the same functionality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2000" dirty="0" smtClean="0">
                <a:cs typeface="Arial"/>
              </a:rPr>
              <a:t>All can provide the same products</a:t>
            </a: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2400" dirty="0" smtClean="0">
                <a:cs typeface="Arial"/>
              </a:rPr>
              <a:t>Establish Open</a:t>
            </a:r>
            <a:r>
              <a:rPr lang="en-AU" sz="2400" dirty="0">
                <a:cs typeface="Arial"/>
              </a:rPr>
              <a:t>-</a:t>
            </a:r>
            <a:r>
              <a:rPr lang="en-AU" sz="2400" dirty="0" smtClean="0">
                <a:cs typeface="Arial"/>
              </a:rPr>
              <a:t>CDMS community</a:t>
            </a:r>
            <a:endParaRPr lang="en-AU" sz="2400" dirty="0">
              <a:cs typeface="Arial"/>
            </a:endParaRPr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Tx/>
              <a:buChar char="–"/>
            </a:pPr>
            <a:r>
              <a:rPr lang="en-US" sz="2000" dirty="0" smtClean="0">
                <a:cs typeface="Arial"/>
              </a:rPr>
              <a:t>Transition responsibility for support and maintenance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Tx/>
              <a:buChar char="–"/>
            </a:pPr>
            <a:r>
              <a:rPr lang="en-US" sz="2000" dirty="0" smtClean="0">
                <a:cs typeface="Arial"/>
              </a:rPr>
              <a:t>Robust Governance Process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Tx/>
              <a:buChar char="–"/>
            </a:pPr>
            <a:r>
              <a:rPr lang="en-US" sz="2000" dirty="0" smtClean="0">
                <a:cs typeface="Arial"/>
              </a:rPr>
              <a:t>Open to all interested participants</a:t>
            </a:r>
            <a:endParaRPr lang="en-US" sz="2000" dirty="0">
              <a:cs typeface="Arial"/>
            </a:endParaRPr>
          </a:p>
          <a:p>
            <a:pPr lvl="2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000" dirty="0" smtClean="0">
                <a:cs typeface="Arial"/>
              </a:rPr>
              <a:t>Good training potential for RCC and perhaps DC</a:t>
            </a:r>
          </a:p>
          <a:p>
            <a:pPr lvl="2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000" dirty="0" smtClean="0">
                <a:cs typeface="Arial"/>
              </a:rPr>
              <a:t>Based on principal of Meritocracy</a:t>
            </a:r>
          </a:p>
        </p:txBody>
      </p:sp>
      <p:sp>
        <p:nvSpPr>
          <p:cNvPr id="409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81714"/>
            <a:ext cx="1905000" cy="323886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9pPr>
          </a:lstStyle>
          <a:p>
            <a:fld id="{3B823154-0AB0-4944-99ED-3E633ED636A2}" type="slidenum">
              <a:rPr lang="en-US" sz="1400"/>
              <a:pPr/>
              <a:t>25</a:t>
            </a:fld>
            <a:endParaRPr lang="en-US" sz="1400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699792" y="6398934"/>
            <a:ext cx="3240360" cy="4572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+mn-lt"/>
              </a:rPr>
              <a:t>OpenWIS Association – March 2016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671798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7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7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47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47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7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7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47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47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47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47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47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47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47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47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47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47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479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479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479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479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479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479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1345298" y="376665"/>
            <a:ext cx="7127189" cy="871712"/>
          </a:xfrm>
        </p:spPr>
        <p:txBody>
          <a:bodyPr/>
          <a:lstStyle/>
          <a:p>
            <a:r>
              <a:rPr lang="en-AU" sz="3600" kern="1200" dirty="0" smtClean="0">
                <a:solidFill>
                  <a:srgbClr val="0E5F7E"/>
                </a:solidFill>
                <a:latin typeface="Arial" charset="0"/>
                <a:cs typeface="ＭＳ Ｐゴシック" charset="0"/>
              </a:rPr>
              <a:t>Why Open Source?</a:t>
            </a:r>
            <a:endParaRPr lang="en-AU" sz="3600" kern="1200" dirty="0">
              <a:solidFill>
                <a:srgbClr val="0E5F7E"/>
              </a:solidFill>
              <a:latin typeface="Arial" charset="0"/>
              <a:cs typeface="ＭＳ Ｐゴシック" charset="0"/>
            </a:endParaRPr>
          </a:p>
        </p:txBody>
      </p:sp>
      <p:sp>
        <p:nvSpPr>
          <p:cNvPr id="1747971" name="Rectangle 3"/>
          <p:cNvSpPr>
            <a:spLocks noGrp="1" noChangeArrowheads="1"/>
          </p:cNvSpPr>
          <p:nvPr>
            <p:ph idx="1"/>
          </p:nvPr>
        </p:nvSpPr>
        <p:spPr>
          <a:xfrm>
            <a:off x="706620" y="1625042"/>
            <a:ext cx="7772400" cy="4466175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2400" dirty="0" smtClean="0">
                <a:cs typeface="Arial"/>
              </a:rPr>
              <a:t>Ensure re-use of investment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2000" dirty="0" smtClean="0">
                <a:cs typeface="Arial"/>
              </a:rPr>
              <a:t>Share cost and burden of:</a:t>
            </a:r>
          </a:p>
          <a:p>
            <a:pPr lvl="2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1800" dirty="0" smtClean="0">
                <a:cs typeface="Arial"/>
              </a:rPr>
              <a:t>Development</a:t>
            </a:r>
          </a:p>
          <a:p>
            <a:pPr lvl="2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1800" dirty="0" smtClean="0">
                <a:cs typeface="Arial"/>
              </a:rPr>
              <a:t>Ongoing Maintenance (of software)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2000" dirty="0" smtClean="0">
                <a:cs typeface="Arial"/>
              </a:rPr>
              <a:t>Cost can be $, expertise, willingness to help, </a:t>
            </a:r>
            <a:r>
              <a:rPr lang="en-AU" sz="2000" dirty="0" err="1" smtClean="0">
                <a:cs typeface="Arial"/>
              </a:rPr>
              <a:t>etc</a:t>
            </a:r>
            <a:endParaRPr lang="en-AU" sz="2000" dirty="0" smtClean="0">
              <a:cs typeface="Arial"/>
            </a:endParaRP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Tx/>
              <a:buChar char="•"/>
            </a:pPr>
            <a:endParaRPr lang="en-US" sz="2400" dirty="0" smtClean="0">
              <a:cs typeface="Arial"/>
            </a:endParaRP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Tx/>
              <a:buChar char="•"/>
            </a:pPr>
            <a:r>
              <a:rPr lang="en-US" sz="2400" dirty="0" smtClean="0">
                <a:cs typeface="Arial"/>
              </a:rPr>
              <a:t>Ensure Intellectual </a:t>
            </a:r>
            <a:r>
              <a:rPr lang="en-US" sz="2400" dirty="0">
                <a:cs typeface="Arial"/>
              </a:rPr>
              <a:t>Property in CDMS can be re-used</a:t>
            </a: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endParaRPr lang="en-US" sz="2400" dirty="0" smtClean="0">
              <a:cs typeface="Arial"/>
            </a:endParaRP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>
                <a:cs typeface="Arial"/>
              </a:rPr>
              <a:t>Ensure that software is open for scrutiny and peer review</a:t>
            </a:r>
            <a:endParaRPr lang="en-US" sz="2400" dirty="0">
              <a:cs typeface="Arial"/>
            </a:endParaRPr>
          </a:p>
        </p:txBody>
      </p:sp>
      <p:sp>
        <p:nvSpPr>
          <p:cNvPr id="409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81714"/>
            <a:ext cx="1905000" cy="323886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9pPr>
          </a:lstStyle>
          <a:p>
            <a:fld id="{3B823154-0AB0-4944-99ED-3E633ED636A2}" type="slidenum">
              <a:rPr lang="en-US" sz="1400"/>
              <a:pPr/>
              <a:t>26</a:t>
            </a:fld>
            <a:endParaRPr lang="en-US" sz="1400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699792" y="6398934"/>
            <a:ext cx="3240360" cy="4572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+mn-lt"/>
              </a:rPr>
              <a:t>OpenWIS Association – March 2016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63177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7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7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47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47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7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7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47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47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47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47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47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47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479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479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3212976"/>
            <a:ext cx="7128792" cy="1143000"/>
          </a:xfrm>
        </p:spPr>
        <p:txBody>
          <a:bodyPr/>
          <a:lstStyle/>
          <a:p>
            <a:pPr defTabSz="457200"/>
            <a:r>
              <a:rPr lang="en-GB" altLang="en-US" sz="3600" kern="1200" dirty="0" smtClean="0">
                <a:solidFill>
                  <a:srgbClr val="0E5F7E"/>
                </a:solidFill>
                <a:latin typeface="Arial" charset="0"/>
                <a:cs typeface="ＭＳ Ｐゴシック" charset="0"/>
              </a:rPr>
              <a:t>Open Source ≠ FREE</a:t>
            </a:r>
            <a:endParaRPr lang="en-GB" altLang="en-US" sz="3600" kern="1200" dirty="0">
              <a:solidFill>
                <a:srgbClr val="0E5F7E"/>
              </a:solidFill>
              <a:latin typeface="Arial" charset="0"/>
              <a:cs typeface="ＭＳ Ｐゴシック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16216" y="6400800"/>
            <a:ext cx="1905000" cy="457200"/>
          </a:xfrm>
        </p:spPr>
        <p:txBody>
          <a:bodyPr/>
          <a:lstStyle/>
          <a:p>
            <a:fld id="{4F8825A5-5AB7-4377-AF3D-747348D8893F}" type="slidenum">
              <a:rPr lang="en-GB" altLang="en-US" smtClean="0"/>
              <a:pPr/>
              <a:t>27</a:t>
            </a:fld>
            <a:endParaRPr lang="en-GB" alt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699792" y="6398934"/>
            <a:ext cx="3240360" cy="4572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+mn-lt"/>
              </a:rPr>
              <a:t>OpenWIS Association – March 2016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1927761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188640"/>
            <a:ext cx="7140847" cy="1059737"/>
          </a:xfrm>
        </p:spPr>
        <p:txBody>
          <a:bodyPr/>
          <a:lstStyle/>
          <a:p>
            <a:r>
              <a:rPr lang="en-AU" sz="3600" kern="1200" dirty="0" smtClean="0">
                <a:solidFill>
                  <a:srgbClr val="0E5F7E"/>
                </a:solidFill>
                <a:latin typeface="Arial" charset="0"/>
                <a:cs typeface="ＭＳ Ｐゴシック" charset="0"/>
              </a:rPr>
              <a:t>Funding</a:t>
            </a:r>
            <a:endParaRPr lang="en-AU" sz="3600" kern="1200" dirty="0">
              <a:solidFill>
                <a:srgbClr val="0E5F7E"/>
              </a:solidFill>
              <a:latin typeface="Arial" charset="0"/>
              <a:cs typeface="ＭＳ Ｐゴシック" charset="0"/>
            </a:endParaRPr>
          </a:p>
        </p:txBody>
      </p:sp>
      <p:sp>
        <p:nvSpPr>
          <p:cNvPr id="1747971" name="Rectangle 3"/>
          <p:cNvSpPr>
            <a:spLocks noGrp="1" noChangeArrowheads="1"/>
          </p:cNvSpPr>
          <p:nvPr>
            <p:ph idx="1"/>
          </p:nvPr>
        </p:nvSpPr>
        <p:spPr>
          <a:xfrm>
            <a:off x="395536" y="1484784"/>
            <a:ext cx="8208912" cy="4612270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2400" dirty="0" smtClean="0">
                <a:cs typeface="Arial"/>
              </a:rPr>
              <a:t>We will need significant funding to make this happen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endParaRPr lang="en-AU" sz="2000" dirty="0" smtClean="0">
              <a:cs typeface="Arial"/>
            </a:endParaRPr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2000" dirty="0" smtClean="0">
                <a:cs typeface="Arial"/>
              </a:rPr>
              <a:t>Progress is currently stalled through lack of $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2000" dirty="0" smtClean="0">
                <a:cs typeface="Arial"/>
              </a:rPr>
              <a:t>Funding will need to support software </a:t>
            </a:r>
            <a:r>
              <a:rPr lang="en-AU" sz="2000" dirty="0">
                <a:cs typeface="Arial"/>
              </a:rPr>
              <a:t>development and maintenance</a:t>
            </a:r>
            <a:endParaRPr lang="en-AU" sz="2000" dirty="0" smtClean="0">
              <a:cs typeface="Arial"/>
            </a:endParaRPr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2000" dirty="0" smtClean="0">
                <a:cs typeface="Arial"/>
              </a:rPr>
              <a:t>Funding will be required for a number of years (at least 5)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2000" dirty="0" smtClean="0">
                <a:cs typeface="Arial"/>
              </a:rPr>
              <a:t>Funding will need to be directed to several NMHS</a:t>
            </a:r>
          </a:p>
          <a:p>
            <a:pPr lvl="2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1600" dirty="0" smtClean="0">
                <a:cs typeface="Arial"/>
              </a:rPr>
              <a:t>to facilitate early collaboration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endParaRPr lang="en-AU" sz="2000" dirty="0" smtClean="0">
              <a:cs typeface="Arial"/>
            </a:endParaRP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Tx/>
              <a:buChar char="•"/>
            </a:pPr>
            <a:r>
              <a:rPr lang="en-US" sz="2400" dirty="0" smtClean="0">
                <a:cs typeface="Arial"/>
              </a:rPr>
              <a:t>Australian Bureau of Meteorology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Tx/>
              <a:buChar char="•"/>
            </a:pPr>
            <a:r>
              <a:rPr lang="en-US" sz="2000" dirty="0" smtClean="0">
                <a:cs typeface="Arial"/>
              </a:rPr>
              <a:t>Willing to lead the initial development activity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Tx/>
              <a:buChar char="•"/>
            </a:pPr>
            <a:r>
              <a:rPr lang="en-US" sz="2000" dirty="0" smtClean="0">
                <a:cs typeface="Arial"/>
              </a:rPr>
              <a:t>Willing to transition IP and governance to Open-WIS Association</a:t>
            </a:r>
            <a:endParaRPr lang="en-US" sz="2000" dirty="0">
              <a:cs typeface="Arial"/>
            </a:endParaRPr>
          </a:p>
        </p:txBody>
      </p:sp>
      <p:sp>
        <p:nvSpPr>
          <p:cNvPr id="409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81714"/>
            <a:ext cx="1905000" cy="323886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9pPr>
          </a:lstStyle>
          <a:p>
            <a:fld id="{3B823154-0AB0-4944-99ED-3E633ED636A2}" type="slidenum">
              <a:rPr lang="en-US" sz="1400"/>
              <a:pPr/>
              <a:t>28</a:t>
            </a:fld>
            <a:endParaRPr lang="en-US" sz="1400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699792" y="6398934"/>
            <a:ext cx="3240360" cy="4572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+mn-lt"/>
              </a:rPr>
              <a:t>OpenWIS Association – March 2016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48941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7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7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47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47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7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7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47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47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47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47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47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47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479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479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479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479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479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479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188640"/>
            <a:ext cx="7140847" cy="1059737"/>
          </a:xfrm>
        </p:spPr>
        <p:txBody>
          <a:bodyPr/>
          <a:lstStyle/>
          <a:p>
            <a:r>
              <a:rPr lang="en-AU" sz="3600" kern="1200" dirty="0" smtClean="0">
                <a:solidFill>
                  <a:srgbClr val="0E5F7E"/>
                </a:solidFill>
                <a:latin typeface="Arial" charset="0"/>
                <a:cs typeface="ＭＳ Ｐゴシック" charset="0"/>
              </a:rPr>
              <a:t>Interest</a:t>
            </a:r>
            <a:endParaRPr lang="en-AU" sz="3600" kern="1200" dirty="0">
              <a:solidFill>
                <a:srgbClr val="0E5F7E"/>
              </a:solidFill>
              <a:latin typeface="Arial" charset="0"/>
              <a:cs typeface="ＭＳ Ｐゴシック" charset="0"/>
            </a:endParaRPr>
          </a:p>
        </p:txBody>
      </p:sp>
      <p:sp>
        <p:nvSpPr>
          <p:cNvPr id="1747971" name="Rectangle 3"/>
          <p:cNvSpPr>
            <a:spLocks noGrp="1" noChangeArrowheads="1"/>
          </p:cNvSpPr>
          <p:nvPr>
            <p:ph idx="1"/>
          </p:nvPr>
        </p:nvSpPr>
        <p:spPr>
          <a:xfrm>
            <a:off x="706620" y="1625042"/>
            <a:ext cx="7772400" cy="4612270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2400" dirty="0" smtClean="0">
                <a:cs typeface="Arial"/>
              </a:rPr>
              <a:t>Currently early days for Open-CDMS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endParaRPr lang="en-AU" sz="2400" dirty="0" smtClean="0">
              <a:cs typeface="Arial"/>
            </a:endParaRPr>
          </a:p>
          <a:p>
            <a:pPr eaLnBrk="1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2400" dirty="0" smtClean="0">
                <a:cs typeface="Arial"/>
              </a:rPr>
              <a:t>There is increasing interest, e.g.:</a:t>
            </a:r>
            <a:endParaRPr lang="en-AU" sz="2000" dirty="0" smtClean="0">
              <a:cs typeface="Arial"/>
            </a:endParaRPr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2000" dirty="0" smtClean="0">
                <a:cs typeface="Arial"/>
              </a:rPr>
              <a:t>Australian Bureau of Meteorology (CliDE, ADAM </a:t>
            </a:r>
            <a:r>
              <a:rPr lang="en-AU" sz="2000" dirty="0" err="1" smtClean="0">
                <a:cs typeface="Arial"/>
              </a:rPr>
              <a:t>etc</a:t>
            </a:r>
            <a:r>
              <a:rPr lang="en-AU" sz="2000" dirty="0" smtClean="0">
                <a:cs typeface="Arial"/>
              </a:rPr>
              <a:t>)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2000" dirty="0" smtClean="0">
                <a:cs typeface="Arial"/>
              </a:rPr>
              <a:t>UK MetOffice (Climsoft)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2000" dirty="0" smtClean="0">
                <a:cs typeface="Arial"/>
              </a:rPr>
              <a:t>WMO </a:t>
            </a:r>
            <a:r>
              <a:rPr lang="en-AU" sz="2000" dirty="0" err="1" smtClean="0">
                <a:cs typeface="Arial"/>
              </a:rPr>
              <a:t>CCl</a:t>
            </a:r>
            <a:endParaRPr lang="en-AU" sz="2000" dirty="0" smtClean="0">
              <a:cs typeface="Arial"/>
            </a:endParaRPr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2000" dirty="0" smtClean="0">
                <a:cs typeface="Arial"/>
              </a:rPr>
              <a:t>OpenWIS Association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2000" dirty="0" err="1" smtClean="0">
                <a:cs typeface="Arial"/>
              </a:rPr>
              <a:t>Meteo</a:t>
            </a:r>
            <a:r>
              <a:rPr lang="en-AU" sz="2000" dirty="0" smtClean="0">
                <a:cs typeface="Arial"/>
              </a:rPr>
              <a:t> Suisse (OSCAR data model)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2000" dirty="0" err="1" smtClean="0">
                <a:cs typeface="Arial"/>
              </a:rPr>
              <a:t>Meteo</a:t>
            </a:r>
            <a:r>
              <a:rPr lang="en-AU" sz="2000" dirty="0" smtClean="0">
                <a:cs typeface="Arial"/>
              </a:rPr>
              <a:t> </a:t>
            </a:r>
            <a:r>
              <a:rPr lang="en-AU" sz="2000" dirty="0" err="1" smtClean="0">
                <a:cs typeface="Arial"/>
              </a:rPr>
              <a:t>Moroc</a:t>
            </a:r>
            <a:endParaRPr lang="en-AU" sz="2000" dirty="0" smtClean="0">
              <a:cs typeface="Arial"/>
            </a:endParaRPr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2000" dirty="0" smtClean="0">
                <a:cs typeface="Arial"/>
              </a:rPr>
              <a:t>New Zealand NIWA</a:t>
            </a:r>
          </a:p>
          <a:p>
            <a:pPr marL="457200" lvl="1" indent="0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AU" sz="2000" dirty="0" smtClean="0">
              <a:cs typeface="Arial"/>
            </a:endParaRPr>
          </a:p>
        </p:txBody>
      </p:sp>
      <p:sp>
        <p:nvSpPr>
          <p:cNvPr id="409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81714"/>
            <a:ext cx="1905000" cy="323886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9pPr>
          </a:lstStyle>
          <a:p>
            <a:fld id="{3B823154-0AB0-4944-99ED-3E633ED636A2}" type="slidenum">
              <a:rPr lang="en-US" sz="1400"/>
              <a:pPr/>
              <a:t>29</a:t>
            </a:fld>
            <a:endParaRPr lang="en-US" sz="1400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699792" y="6398934"/>
            <a:ext cx="3240360" cy="4572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+mn-lt"/>
              </a:rPr>
              <a:t>OpenWIS Association – March 2016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937264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7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7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47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47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7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7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47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47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47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47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47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47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47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47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479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479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479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479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1345298" y="376665"/>
            <a:ext cx="7127189" cy="871712"/>
          </a:xfrm>
        </p:spPr>
        <p:txBody>
          <a:bodyPr/>
          <a:lstStyle/>
          <a:p>
            <a:r>
              <a:rPr lang="en-AU" sz="3600" kern="1200" dirty="0" smtClean="0">
                <a:solidFill>
                  <a:srgbClr val="0E5F7E"/>
                </a:solidFill>
                <a:latin typeface="Arial" charset="0"/>
                <a:cs typeface="ＭＳ Ｐゴシック" charset="0"/>
              </a:rPr>
              <a:t>Problem to be addressed</a:t>
            </a:r>
            <a:endParaRPr lang="en-AU" sz="3600" kern="1200" dirty="0">
              <a:solidFill>
                <a:srgbClr val="0E5F7E"/>
              </a:solidFill>
              <a:latin typeface="Arial" charset="0"/>
              <a:cs typeface="ＭＳ Ｐゴシック" charset="0"/>
            </a:endParaRPr>
          </a:p>
        </p:txBody>
      </p:sp>
      <p:sp>
        <p:nvSpPr>
          <p:cNvPr id="1747971" name="Rectangle 3"/>
          <p:cNvSpPr>
            <a:spLocks noGrp="1" noChangeArrowheads="1"/>
          </p:cNvSpPr>
          <p:nvPr>
            <p:ph idx="1"/>
          </p:nvPr>
        </p:nvSpPr>
        <p:spPr>
          <a:xfrm>
            <a:off x="706620" y="1340768"/>
            <a:ext cx="7772400" cy="4968552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2400" dirty="0" smtClean="0">
                <a:cs typeface="Arial"/>
              </a:rPr>
              <a:t>Effective whole of life-cycle management of climate data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Tx/>
              <a:buChar char="–"/>
            </a:pPr>
            <a:r>
              <a:rPr lang="en-US" sz="2000" dirty="0" smtClean="0">
                <a:cs typeface="Arial"/>
              </a:rPr>
              <a:t>Consistent management of our data</a:t>
            </a:r>
          </a:p>
          <a:p>
            <a:pPr lvl="2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Tx/>
              <a:buChar char="–"/>
            </a:pPr>
            <a:r>
              <a:rPr lang="en-US" sz="1600" dirty="0" smtClean="0">
                <a:cs typeface="Arial"/>
              </a:rPr>
              <a:t>Integrated Observations, Derived Data, </a:t>
            </a:r>
            <a:r>
              <a:rPr lang="en-US" sz="1600" dirty="0" err="1" smtClean="0">
                <a:cs typeface="Arial"/>
              </a:rPr>
              <a:t>etc</a:t>
            </a:r>
            <a:endParaRPr lang="en-US" sz="1600" dirty="0" smtClean="0">
              <a:cs typeface="Arial"/>
            </a:endParaRPr>
          </a:p>
          <a:p>
            <a:pPr lvl="2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Tx/>
              <a:buChar char="–"/>
            </a:pPr>
            <a:endParaRPr lang="en-US" sz="1600" dirty="0" smtClean="0">
              <a:cs typeface="Arial"/>
            </a:endParaRPr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cs typeface="Arial"/>
              </a:rPr>
              <a:t>Understanding the context of our data</a:t>
            </a:r>
          </a:p>
          <a:p>
            <a:pPr lvl="2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Tx/>
              <a:buChar char="–"/>
            </a:pPr>
            <a:r>
              <a:rPr lang="en-US" sz="1600" dirty="0" smtClean="0">
                <a:cs typeface="Arial"/>
              </a:rPr>
              <a:t>Climate metadata (</a:t>
            </a:r>
            <a:r>
              <a:rPr lang="en-US" sz="1600" dirty="0" err="1" smtClean="0">
                <a:cs typeface="Arial"/>
              </a:rPr>
              <a:t>Obs</a:t>
            </a:r>
            <a:r>
              <a:rPr lang="en-US" sz="1600" dirty="0" smtClean="0">
                <a:cs typeface="Arial"/>
              </a:rPr>
              <a:t>, Discovery, Provenance)</a:t>
            </a:r>
          </a:p>
          <a:p>
            <a:pPr lvl="2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Tx/>
              <a:buChar char="–"/>
            </a:pPr>
            <a:r>
              <a:rPr lang="en-US" sz="1600" dirty="0" smtClean="0">
                <a:cs typeface="Arial"/>
              </a:rPr>
              <a:t>Intellectual Property (what can we do with it)</a:t>
            </a:r>
          </a:p>
          <a:p>
            <a:pPr lvl="2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Tx/>
              <a:buChar char="–"/>
            </a:pPr>
            <a:r>
              <a:rPr lang="en-US" sz="1600" dirty="0" smtClean="0">
                <a:cs typeface="Arial"/>
              </a:rPr>
              <a:t>Effective integration of 3rd Party Data</a:t>
            </a:r>
          </a:p>
          <a:p>
            <a:pPr lvl="2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Tx/>
              <a:buChar char="–"/>
            </a:pPr>
            <a:r>
              <a:rPr lang="en-US" sz="1600" dirty="0" smtClean="0">
                <a:cs typeface="Arial"/>
              </a:rPr>
              <a:t>Information security with audit trail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cs typeface="Arial"/>
              </a:rPr>
              <a:t>Consistent </a:t>
            </a:r>
            <a:r>
              <a:rPr lang="en-US" sz="2000" dirty="0">
                <a:cs typeface="Arial"/>
              </a:rPr>
              <a:t>functionality</a:t>
            </a:r>
            <a:endParaRPr lang="en-US" sz="2000" dirty="0">
              <a:cs typeface="Arial"/>
            </a:endParaRPr>
          </a:p>
          <a:p>
            <a:pPr lvl="2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 smtClean="0">
                <a:cs typeface="Arial"/>
              </a:rPr>
              <a:t>Data models, algorithms, data delivery, etc.</a:t>
            </a:r>
            <a:endParaRPr lang="en-US" sz="1600" dirty="0">
              <a:cs typeface="Arial"/>
            </a:endParaRP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>
                <a:cs typeface="Arial"/>
              </a:rPr>
              <a:t>Available widely for WMO Community use</a:t>
            </a:r>
            <a:endParaRPr lang="en-US" sz="2400" dirty="0">
              <a:cs typeface="Arial"/>
            </a:endParaRPr>
          </a:p>
        </p:txBody>
      </p:sp>
      <p:sp>
        <p:nvSpPr>
          <p:cNvPr id="409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81714"/>
            <a:ext cx="1905000" cy="323886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9pPr>
          </a:lstStyle>
          <a:p>
            <a:fld id="{3B823154-0AB0-4944-99ED-3E633ED636A2}" type="slidenum">
              <a:rPr lang="en-US" sz="1400"/>
              <a:pPr/>
              <a:t>3</a:t>
            </a:fld>
            <a:endParaRPr lang="en-US" sz="1400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699792" y="6398934"/>
            <a:ext cx="3240360" cy="4572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+mn-lt"/>
              </a:rPr>
              <a:t>OpenWIS Association – March 2016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29167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7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7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47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47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7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7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47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47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47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47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47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47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47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47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479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479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479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479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479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479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479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479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2636912"/>
            <a:ext cx="7128792" cy="1143000"/>
          </a:xfrm>
        </p:spPr>
        <p:txBody>
          <a:bodyPr/>
          <a:lstStyle/>
          <a:p>
            <a:pPr defTabSz="457200"/>
            <a:r>
              <a:rPr lang="en-GB" altLang="en-US" sz="3600" kern="1200" dirty="0" smtClean="0">
                <a:solidFill>
                  <a:srgbClr val="0E5F7E"/>
                </a:solidFill>
                <a:latin typeface="Arial" charset="0"/>
                <a:cs typeface="ＭＳ Ｐゴシック" charset="0"/>
              </a:rPr>
              <a:t>Current Status</a:t>
            </a:r>
            <a:br>
              <a:rPr lang="en-GB" altLang="en-US" sz="3600" kern="1200" dirty="0" smtClean="0">
                <a:solidFill>
                  <a:srgbClr val="0E5F7E"/>
                </a:solidFill>
                <a:latin typeface="Arial" charset="0"/>
                <a:cs typeface="ＭＳ Ｐゴシック" charset="0"/>
              </a:rPr>
            </a:br>
            <a:r>
              <a:rPr lang="en-GB" altLang="en-US" sz="2000" kern="1200" dirty="0" smtClean="0">
                <a:solidFill>
                  <a:srgbClr val="0E5F7E"/>
                </a:solidFill>
                <a:latin typeface="Arial" charset="0"/>
                <a:cs typeface="ＭＳ Ｐゴシック" charset="0"/>
              </a:rPr>
              <a:t/>
            </a:r>
            <a:br>
              <a:rPr lang="en-GB" altLang="en-US" sz="2000" kern="1200" dirty="0" smtClean="0">
                <a:solidFill>
                  <a:srgbClr val="0E5F7E"/>
                </a:solidFill>
                <a:latin typeface="Arial" charset="0"/>
                <a:cs typeface="ＭＳ Ｐゴシック" charset="0"/>
              </a:rPr>
            </a:br>
            <a:r>
              <a:rPr lang="en-GB" altLang="en-US" sz="2000" kern="1200" dirty="0" smtClean="0">
                <a:solidFill>
                  <a:srgbClr val="0E5F7E"/>
                </a:solidFill>
                <a:latin typeface="Arial" charset="0"/>
                <a:cs typeface="ＭＳ Ｐゴシック" charset="0"/>
              </a:rPr>
              <a:t>March 2016</a:t>
            </a:r>
            <a:endParaRPr lang="en-GB" altLang="en-US" sz="2000" kern="1200" dirty="0">
              <a:solidFill>
                <a:srgbClr val="0E5F7E"/>
              </a:solidFill>
              <a:latin typeface="Arial" charset="0"/>
              <a:cs typeface="ＭＳ Ｐゴシック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16216" y="6400800"/>
            <a:ext cx="1905000" cy="457200"/>
          </a:xfrm>
        </p:spPr>
        <p:txBody>
          <a:bodyPr/>
          <a:lstStyle/>
          <a:p>
            <a:fld id="{4F8825A5-5AB7-4377-AF3D-747348D8893F}" type="slidenum">
              <a:rPr lang="en-GB" altLang="en-US" smtClean="0"/>
              <a:pPr/>
              <a:t>30</a:t>
            </a:fld>
            <a:endParaRPr lang="en-GB" alt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699792" y="6398934"/>
            <a:ext cx="3240360" cy="4572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+mn-lt"/>
              </a:rPr>
              <a:t>OpenWIS Association – March 2016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892747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188640"/>
            <a:ext cx="7140847" cy="1059737"/>
          </a:xfrm>
        </p:spPr>
        <p:txBody>
          <a:bodyPr/>
          <a:lstStyle/>
          <a:p>
            <a:r>
              <a:rPr lang="en-AU" sz="3600" kern="1200" dirty="0" smtClean="0">
                <a:solidFill>
                  <a:srgbClr val="0E5F7E"/>
                </a:solidFill>
                <a:latin typeface="Arial" charset="0"/>
                <a:cs typeface="ＭＳ Ｐゴシック" charset="0"/>
              </a:rPr>
              <a:t>ICT-CSIS</a:t>
            </a:r>
            <a:br>
              <a:rPr lang="en-AU" sz="3600" kern="1200" dirty="0" smtClean="0">
                <a:solidFill>
                  <a:srgbClr val="0E5F7E"/>
                </a:solidFill>
                <a:latin typeface="Arial" charset="0"/>
                <a:cs typeface="ＭＳ Ｐゴシック" charset="0"/>
              </a:rPr>
            </a:br>
            <a:r>
              <a:rPr lang="en-AU" sz="2400" kern="1200" dirty="0" smtClean="0">
                <a:solidFill>
                  <a:srgbClr val="0E5F7E"/>
                </a:solidFill>
                <a:latin typeface="Arial" charset="0"/>
                <a:cs typeface="ＭＳ Ｐゴシック" charset="0"/>
              </a:rPr>
              <a:t>Nov 2015</a:t>
            </a:r>
            <a:endParaRPr lang="en-AU" sz="2400" kern="1200" dirty="0">
              <a:solidFill>
                <a:srgbClr val="0E5F7E"/>
              </a:solidFill>
              <a:latin typeface="Arial" charset="0"/>
              <a:cs typeface="ＭＳ Ｐゴシック" charset="0"/>
            </a:endParaRPr>
          </a:p>
        </p:txBody>
      </p:sp>
      <p:sp>
        <p:nvSpPr>
          <p:cNvPr id="1747971" name="Rectangle 3"/>
          <p:cNvSpPr>
            <a:spLocks noGrp="1" noChangeArrowheads="1"/>
          </p:cNvSpPr>
          <p:nvPr>
            <p:ph idx="1"/>
          </p:nvPr>
        </p:nvSpPr>
        <p:spPr>
          <a:xfrm>
            <a:off x="683568" y="1412776"/>
            <a:ext cx="7772400" cy="4896544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2000" dirty="0" smtClean="0">
                <a:cs typeface="Arial"/>
              </a:rPr>
              <a:t>Strong case made for data management at ICT-CSIS</a:t>
            </a:r>
            <a:r>
              <a:rPr lang="en-AU" sz="2000" dirty="0">
                <a:cs typeface="Arial"/>
              </a:rPr>
              <a:t/>
            </a:r>
            <a:br>
              <a:rPr lang="en-AU" sz="2000" dirty="0">
                <a:cs typeface="Arial"/>
              </a:rPr>
            </a:br>
            <a:endParaRPr lang="en-AU" sz="2400" dirty="0" smtClean="0">
              <a:cs typeface="Arial"/>
            </a:endParaRPr>
          </a:p>
          <a:p>
            <a:pPr eaLnBrk="1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2000" dirty="0" smtClean="0">
                <a:cs typeface="Arial"/>
              </a:rPr>
              <a:t>ICT-CSIS submitted funding bid to GFCS</a:t>
            </a:r>
            <a:r>
              <a:rPr lang="en-AU" sz="2000" dirty="0">
                <a:cs typeface="Arial"/>
              </a:rPr>
              <a:t> </a:t>
            </a:r>
            <a:r>
              <a:rPr lang="en-AU" sz="2000" dirty="0" smtClean="0">
                <a:cs typeface="Arial"/>
              </a:rPr>
              <a:t>in Dec 2015</a:t>
            </a:r>
            <a:endParaRPr lang="en-AU" sz="2000" dirty="0" smtClean="0">
              <a:cs typeface="Arial"/>
            </a:endParaRPr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1600" dirty="0" smtClean="0">
                <a:cs typeface="Arial"/>
              </a:rPr>
              <a:t>5 year funding towards development of Open-CDMS</a:t>
            </a:r>
          </a:p>
          <a:p>
            <a:pPr lvl="2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1600" dirty="0" smtClean="0">
                <a:cs typeface="Arial"/>
              </a:rPr>
              <a:t>Led by Australian BoM</a:t>
            </a:r>
          </a:p>
          <a:p>
            <a:pPr lvl="2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1600" dirty="0" smtClean="0">
                <a:cs typeface="Arial"/>
              </a:rPr>
              <a:t>In collaboration with peer NMHS</a:t>
            </a:r>
          </a:p>
          <a:p>
            <a:pPr lvl="2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1600" dirty="0" smtClean="0">
                <a:cs typeface="Arial"/>
              </a:rPr>
              <a:t>Via OpenWIS Association governance</a:t>
            </a:r>
          </a:p>
          <a:p>
            <a:pPr marL="914400" lvl="2" indent="0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AU" sz="1600" dirty="0" smtClean="0">
              <a:cs typeface="Arial"/>
            </a:endParaRPr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1600" dirty="0" smtClean="0">
                <a:cs typeface="Arial"/>
              </a:rPr>
              <a:t>Including 3 year funding to maintain existing Climsoft</a:t>
            </a:r>
            <a:r>
              <a:rPr lang="en-AU" sz="1600" dirty="0" smtClean="0">
                <a:cs typeface="Arial"/>
              </a:rPr>
              <a:t>, MCH, CliDE</a:t>
            </a:r>
            <a:endParaRPr lang="en-AU" sz="1600" dirty="0" smtClean="0">
              <a:cs typeface="Arial"/>
            </a:endParaRPr>
          </a:p>
          <a:p>
            <a:pPr lvl="2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1600" dirty="0" smtClean="0">
                <a:cs typeface="Arial"/>
              </a:rPr>
              <a:t>One developer per project</a:t>
            </a:r>
            <a:br>
              <a:rPr lang="en-AU" sz="1600" dirty="0" smtClean="0">
                <a:cs typeface="Arial"/>
              </a:rPr>
            </a:br>
            <a:endParaRPr lang="en-AU" sz="1600" dirty="0" smtClean="0">
              <a:cs typeface="Arial"/>
            </a:endParaRP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2000" dirty="0" smtClean="0">
                <a:cs typeface="Arial"/>
              </a:rPr>
              <a:t>GFCS forwarded bid for consideration by donor agencies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1600" dirty="0" smtClean="0">
                <a:cs typeface="Arial"/>
              </a:rPr>
              <a:t>Outlook is uncertain</a:t>
            </a:r>
            <a:endParaRPr lang="en-AU" sz="1600" dirty="0" smtClean="0">
              <a:cs typeface="Arial"/>
            </a:endParaRPr>
          </a:p>
        </p:txBody>
      </p:sp>
      <p:sp>
        <p:nvSpPr>
          <p:cNvPr id="409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81714"/>
            <a:ext cx="1905000" cy="323886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9pPr>
          </a:lstStyle>
          <a:p>
            <a:fld id="{3B823154-0AB0-4944-99ED-3E633ED636A2}" type="slidenum">
              <a:rPr lang="en-US" sz="1400"/>
              <a:pPr/>
              <a:t>31</a:t>
            </a:fld>
            <a:endParaRPr lang="en-US" sz="1400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699792" y="6398934"/>
            <a:ext cx="3240360" cy="4572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+mn-lt"/>
              </a:rPr>
              <a:t>OpenWIS Association – March 2016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906576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7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7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47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47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7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7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47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47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47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47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47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47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47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47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479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479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479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479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479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479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188640"/>
            <a:ext cx="7140847" cy="1059737"/>
          </a:xfrm>
        </p:spPr>
        <p:txBody>
          <a:bodyPr/>
          <a:lstStyle/>
          <a:p>
            <a:r>
              <a:rPr lang="en-AU" sz="3600" kern="1200" dirty="0" smtClean="0">
                <a:solidFill>
                  <a:srgbClr val="0E5F7E"/>
                </a:solidFill>
                <a:latin typeface="Arial" charset="0"/>
                <a:cs typeface="ＭＳ Ｐゴシック" charset="0"/>
              </a:rPr>
              <a:t>ET-CDMS</a:t>
            </a:r>
            <a:br>
              <a:rPr lang="en-AU" sz="3600" kern="1200" dirty="0" smtClean="0">
                <a:solidFill>
                  <a:srgbClr val="0E5F7E"/>
                </a:solidFill>
                <a:latin typeface="Arial" charset="0"/>
                <a:cs typeface="ＭＳ Ｐゴシック" charset="0"/>
              </a:rPr>
            </a:br>
            <a:r>
              <a:rPr lang="en-AU" sz="2400" kern="1200" dirty="0" smtClean="0">
                <a:solidFill>
                  <a:srgbClr val="0E5F7E"/>
                </a:solidFill>
                <a:latin typeface="Arial" charset="0"/>
                <a:cs typeface="ＭＳ Ｐゴシック" charset="0"/>
              </a:rPr>
              <a:t>Nov 2015</a:t>
            </a:r>
            <a:endParaRPr lang="en-AU" sz="2400" kern="1200" dirty="0">
              <a:solidFill>
                <a:srgbClr val="0E5F7E"/>
              </a:solidFill>
              <a:latin typeface="Arial" charset="0"/>
              <a:cs typeface="ＭＳ Ｐゴシック" charset="0"/>
            </a:endParaRPr>
          </a:p>
        </p:txBody>
      </p:sp>
      <p:sp>
        <p:nvSpPr>
          <p:cNvPr id="1747971" name="Rectangle 3"/>
          <p:cNvSpPr>
            <a:spLocks noGrp="1" noChangeArrowheads="1"/>
          </p:cNvSpPr>
          <p:nvPr>
            <p:ph idx="1"/>
          </p:nvPr>
        </p:nvSpPr>
        <p:spPr>
          <a:xfrm>
            <a:off x="683568" y="1412776"/>
            <a:ext cx="7772400" cy="4612270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2800" dirty="0" smtClean="0">
                <a:cs typeface="Arial"/>
              </a:rPr>
              <a:t>Representatives from ClimSoft, CliDE, MCH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2000" dirty="0" smtClean="0">
                <a:cs typeface="Arial"/>
              </a:rPr>
              <a:t>Agreement that we need to transition to Open-CDMS</a:t>
            </a:r>
            <a:r>
              <a:rPr lang="en-AU" sz="2000" dirty="0">
                <a:cs typeface="Arial"/>
              </a:rPr>
              <a:t/>
            </a:r>
            <a:br>
              <a:rPr lang="en-AU" sz="2000" dirty="0">
                <a:cs typeface="Arial"/>
              </a:rPr>
            </a:br>
            <a:endParaRPr lang="en-AU" sz="2000" dirty="0" smtClean="0">
              <a:cs typeface="Arial"/>
            </a:endParaRPr>
          </a:p>
          <a:p>
            <a:pPr eaLnBrk="1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2800" dirty="0">
                <a:cs typeface="Arial"/>
              </a:rPr>
              <a:t>ET-CDMS released Policy Statement </a:t>
            </a:r>
            <a:r>
              <a:rPr lang="en-AU" sz="2800" dirty="0" smtClean="0">
                <a:cs typeface="Arial"/>
              </a:rPr>
              <a:t>on CDMS</a:t>
            </a:r>
            <a:endParaRPr lang="en-AU" sz="2800" dirty="0">
              <a:cs typeface="Arial"/>
            </a:endParaRPr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2000" dirty="0" smtClean="0">
                <a:cs typeface="Arial"/>
              </a:rPr>
              <a:t>For endorsement by </a:t>
            </a:r>
            <a:r>
              <a:rPr lang="en-AU" sz="2000" dirty="0" err="1" smtClean="0">
                <a:cs typeface="Arial"/>
              </a:rPr>
              <a:t>CCl</a:t>
            </a:r>
            <a:r>
              <a:rPr lang="en-AU" sz="2000" dirty="0" smtClean="0">
                <a:cs typeface="Arial"/>
              </a:rPr>
              <a:t> Management Group</a:t>
            </a:r>
          </a:p>
          <a:p>
            <a:pPr marL="914400" lvl="2" indent="0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AU" sz="1600" dirty="0" smtClean="0">
              <a:cs typeface="Arial"/>
            </a:endParaRPr>
          </a:p>
        </p:txBody>
      </p:sp>
      <p:sp>
        <p:nvSpPr>
          <p:cNvPr id="409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81714"/>
            <a:ext cx="1905000" cy="323886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9pPr>
          </a:lstStyle>
          <a:p>
            <a:fld id="{3B823154-0AB0-4944-99ED-3E633ED636A2}" type="slidenum">
              <a:rPr lang="en-US" sz="1400"/>
              <a:pPr/>
              <a:t>32</a:t>
            </a:fld>
            <a:endParaRPr lang="en-US" sz="1400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699792" y="6398934"/>
            <a:ext cx="3240360" cy="4572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+mn-lt"/>
              </a:rPr>
              <a:t>OpenWIS Association – March 2016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07777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7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7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47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47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7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7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47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47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1979712" y="332656"/>
            <a:ext cx="6035013" cy="871712"/>
          </a:xfrm>
        </p:spPr>
        <p:txBody>
          <a:bodyPr/>
          <a:lstStyle/>
          <a:p>
            <a:r>
              <a:rPr lang="en-AU" sz="3600" kern="1200" dirty="0" smtClean="0">
                <a:solidFill>
                  <a:srgbClr val="0E5F7E"/>
                </a:solidFill>
                <a:latin typeface="Arial" charset="0"/>
                <a:cs typeface="ＭＳ Ｐゴシック" charset="0"/>
              </a:rPr>
              <a:t>ET-CDMS Policy Statement</a:t>
            </a:r>
            <a:endParaRPr lang="en-AU" sz="3600" kern="1200" dirty="0">
              <a:solidFill>
                <a:srgbClr val="0E5F7E"/>
              </a:solidFill>
              <a:latin typeface="Arial" charset="0"/>
              <a:cs typeface="ＭＳ Ｐゴシック" charset="0"/>
            </a:endParaRPr>
          </a:p>
        </p:txBody>
      </p:sp>
      <p:sp>
        <p:nvSpPr>
          <p:cNvPr id="1747971" name="Rectangle 3"/>
          <p:cNvSpPr>
            <a:spLocks noGrp="1" noChangeArrowheads="1"/>
          </p:cNvSpPr>
          <p:nvPr>
            <p:ph idx="1"/>
          </p:nvPr>
        </p:nvSpPr>
        <p:spPr>
          <a:xfrm>
            <a:off x="611560" y="1412776"/>
            <a:ext cx="7772400" cy="4752528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2000" kern="1200" dirty="0">
                <a:solidFill>
                  <a:srgbClr val="0E5F7E"/>
                </a:solidFill>
                <a:latin typeface="Arial" charset="0"/>
                <a:cs typeface="ＭＳ Ｐゴシック" charset="0"/>
              </a:rPr>
              <a:t>ET-CDMS </a:t>
            </a:r>
            <a:r>
              <a:rPr lang="en-AU" sz="2000" kern="1200" dirty="0" smtClean="0">
                <a:solidFill>
                  <a:srgbClr val="0E5F7E"/>
                </a:solidFill>
                <a:latin typeface="Arial" charset="0"/>
                <a:cs typeface="ＭＳ Ｐゴシック" charset="0"/>
              </a:rPr>
              <a:t>notes that: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1600" kern="1200" dirty="0">
                <a:solidFill>
                  <a:srgbClr val="0E5F7E"/>
                </a:solidFill>
                <a:latin typeface="Arial" charset="0"/>
                <a:cs typeface="ＭＳ Ｐゴシック" charset="0"/>
              </a:rPr>
              <a:t>Currently, significant investment is needed to maintain a multitude of </a:t>
            </a:r>
            <a:r>
              <a:rPr lang="en-AU" sz="1600" kern="1200" dirty="0" smtClean="0">
                <a:solidFill>
                  <a:srgbClr val="0E5F7E"/>
                </a:solidFill>
                <a:latin typeface="Arial" charset="0"/>
                <a:cs typeface="ＭＳ Ｐゴシック" charset="0"/>
              </a:rPr>
              <a:t>CDMSs </a:t>
            </a:r>
            <a:r>
              <a:rPr lang="en-AU" sz="1600" kern="1200" dirty="0">
                <a:solidFill>
                  <a:srgbClr val="0E5F7E"/>
                </a:solidFill>
                <a:latin typeface="Arial" charset="0"/>
                <a:cs typeface="ＭＳ Ｐゴシック" charset="0"/>
              </a:rPr>
              <a:t>worldwide to generate data for regional and global analyses.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1600" kern="1200" dirty="0">
                <a:solidFill>
                  <a:srgbClr val="0E5F7E"/>
                </a:solidFill>
                <a:latin typeface="Arial" charset="0"/>
                <a:cs typeface="ＭＳ Ｐゴシック" charset="0"/>
              </a:rPr>
              <a:t>These CDMS are not compliant with the new </a:t>
            </a:r>
            <a:r>
              <a:rPr lang="en-AU" sz="1600" kern="1200" dirty="0" smtClean="0">
                <a:solidFill>
                  <a:srgbClr val="0E5F7E"/>
                </a:solidFill>
                <a:latin typeface="Arial" charset="0"/>
                <a:cs typeface="ＭＳ Ｐゴシック" charset="0"/>
              </a:rPr>
              <a:t>WMO-No.1131</a:t>
            </a:r>
            <a:r>
              <a:rPr lang="en-AU" sz="1600" kern="1200" dirty="0">
                <a:solidFill>
                  <a:srgbClr val="0E5F7E"/>
                </a:solidFill>
                <a:latin typeface="Arial" charset="0"/>
                <a:cs typeface="ＭＳ Ｐゴシック" charset="0"/>
              </a:rPr>
              <a:t>, Climate Data Management Systems Specifications.</a:t>
            </a:r>
            <a:endParaRPr lang="en-US" sz="1600" kern="1200" dirty="0">
              <a:solidFill>
                <a:srgbClr val="0E5F7E"/>
              </a:solidFill>
              <a:latin typeface="Arial" charset="0"/>
              <a:cs typeface="ＭＳ Ｐゴシック" charset="0"/>
            </a:endParaRPr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1600" kern="1200" dirty="0">
                <a:solidFill>
                  <a:srgbClr val="0E5F7E"/>
                </a:solidFill>
                <a:latin typeface="Arial" charset="0"/>
                <a:cs typeface="ＭＳ Ｐゴシック" charset="0"/>
              </a:rPr>
              <a:t>Significant investment will be required to conform to the requirements of </a:t>
            </a:r>
            <a:r>
              <a:rPr lang="en-AU" sz="1600" kern="1200" dirty="0" smtClean="0">
                <a:solidFill>
                  <a:srgbClr val="0E5F7E"/>
                </a:solidFill>
                <a:latin typeface="Arial" charset="0"/>
                <a:cs typeface="ＭＳ Ｐゴシック" charset="0"/>
              </a:rPr>
              <a:t>WMO-No. </a:t>
            </a:r>
            <a:r>
              <a:rPr lang="en-AU" sz="1600" kern="1200" dirty="0">
                <a:solidFill>
                  <a:srgbClr val="0E5F7E"/>
                </a:solidFill>
                <a:latin typeface="Arial" charset="0"/>
                <a:cs typeface="ＭＳ Ｐゴシック" charset="0"/>
              </a:rPr>
              <a:t>1131. 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1600" kern="1200" dirty="0">
                <a:solidFill>
                  <a:srgbClr val="0E5F7E"/>
                </a:solidFill>
                <a:latin typeface="Arial" charset="0"/>
                <a:cs typeface="ＭＳ Ｐゴシック" charset="0"/>
              </a:rPr>
              <a:t>It will be very expensive and wasteful of resources to develop the same functionality in many </a:t>
            </a:r>
            <a:r>
              <a:rPr lang="en-AU" sz="1600" kern="1200" dirty="0" smtClean="0">
                <a:solidFill>
                  <a:srgbClr val="0E5F7E"/>
                </a:solidFill>
                <a:latin typeface="Arial" charset="0"/>
                <a:cs typeface="ＭＳ Ｐゴシック" charset="0"/>
              </a:rPr>
              <a:t>CDMSs. </a:t>
            </a:r>
            <a:endParaRPr lang="en-AU" sz="1600" kern="1200" dirty="0">
              <a:solidFill>
                <a:srgbClr val="0E5F7E"/>
              </a:solidFill>
              <a:latin typeface="Arial" charset="0"/>
              <a:cs typeface="ＭＳ Ｐゴシック" charset="0"/>
            </a:endParaRPr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1600" kern="1200" dirty="0" smtClean="0">
                <a:solidFill>
                  <a:srgbClr val="0E5F7E"/>
                </a:solidFill>
                <a:latin typeface="Arial" charset="0"/>
                <a:cs typeface="ＭＳ Ｐゴシック" charset="0"/>
              </a:rPr>
              <a:t>There are several open source CDMSs used by WMO Members.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1600" kern="1200" dirty="0">
                <a:solidFill>
                  <a:srgbClr val="0E5F7E"/>
                </a:solidFill>
                <a:latin typeface="Arial" charset="0"/>
                <a:cs typeface="ＭＳ Ｐゴシック" charset="0"/>
              </a:rPr>
              <a:t>There is considerable potential to address this situation by rationalising these open source </a:t>
            </a:r>
            <a:r>
              <a:rPr lang="en-AU" sz="1600" kern="1200" dirty="0" smtClean="0">
                <a:solidFill>
                  <a:srgbClr val="0E5F7E"/>
                </a:solidFill>
                <a:latin typeface="Arial" charset="0"/>
                <a:cs typeface="ＭＳ Ｐゴシック" charset="0"/>
              </a:rPr>
              <a:t>CDMSs. </a:t>
            </a:r>
            <a:endParaRPr lang="en-AU" sz="1600" kern="1200" dirty="0">
              <a:solidFill>
                <a:srgbClr val="0E5F7E"/>
              </a:solidFill>
              <a:latin typeface="Arial" charset="0"/>
              <a:cs typeface="ＭＳ Ｐゴシック" charset="0"/>
            </a:endParaRP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2000" kern="1200" dirty="0">
                <a:solidFill>
                  <a:srgbClr val="0E5F7E"/>
                </a:solidFill>
                <a:latin typeface="Arial" charset="0"/>
                <a:cs typeface="ＭＳ Ｐゴシック" charset="0"/>
              </a:rPr>
              <a:t>Therefore ET-</a:t>
            </a:r>
            <a:r>
              <a:rPr lang="en-AU" sz="2000" kern="1200" dirty="0" smtClean="0">
                <a:solidFill>
                  <a:srgbClr val="0E5F7E"/>
                </a:solidFill>
                <a:latin typeface="Arial" charset="0"/>
                <a:cs typeface="ＭＳ Ｐゴシック" charset="0"/>
              </a:rPr>
              <a:t>CDMS propose that:</a:t>
            </a:r>
            <a:endParaRPr lang="en-AU" sz="2000" kern="1200" dirty="0">
              <a:solidFill>
                <a:srgbClr val="0E5F7E"/>
              </a:solidFill>
              <a:latin typeface="Arial" charset="0"/>
              <a:cs typeface="ＭＳ Ｐゴシック" charset="0"/>
            </a:endParaRPr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1600" kern="1200" dirty="0" smtClean="0">
                <a:solidFill>
                  <a:srgbClr val="0E5F7E"/>
                </a:solidFill>
                <a:latin typeface="Arial" charset="0"/>
                <a:cs typeface="ＭＳ Ｐゴシック" charset="0"/>
              </a:rPr>
              <a:t>Open </a:t>
            </a:r>
            <a:r>
              <a:rPr lang="en-AU" sz="1600" kern="1200" dirty="0">
                <a:solidFill>
                  <a:srgbClr val="0E5F7E"/>
                </a:solidFill>
                <a:latin typeface="Arial" charset="0"/>
                <a:cs typeface="ＭＳ Ｐゴシック" charset="0"/>
              </a:rPr>
              <a:t>source </a:t>
            </a:r>
            <a:r>
              <a:rPr lang="en-AU" sz="1600" kern="1200" dirty="0" smtClean="0">
                <a:solidFill>
                  <a:srgbClr val="0E5F7E"/>
                </a:solidFill>
                <a:latin typeface="Arial" charset="0"/>
                <a:cs typeface="ＭＳ Ｐゴシック" charset="0"/>
              </a:rPr>
              <a:t>CDMSs </a:t>
            </a:r>
            <a:r>
              <a:rPr lang="en-AU" sz="1600" kern="1200" dirty="0">
                <a:solidFill>
                  <a:srgbClr val="0E5F7E"/>
                </a:solidFill>
                <a:latin typeface="Arial" charset="0"/>
                <a:cs typeface="ＭＳ Ｐゴシック" charset="0"/>
              </a:rPr>
              <a:t>should converge on one </a:t>
            </a:r>
            <a:r>
              <a:rPr lang="en-AU" sz="1600" u="sng" kern="1200" dirty="0">
                <a:solidFill>
                  <a:srgbClr val="FF0000"/>
                </a:solidFill>
                <a:latin typeface="Arial" charset="0"/>
                <a:cs typeface="ＭＳ Ｐゴシック" charset="0"/>
              </a:rPr>
              <a:t>Reference Open Source CDMS</a:t>
            </a:r>
            <a:r>
              <a:rPr lang="en-AU" sz="1600" kern="1200" dirty="0">
                <a:solidFill>
                  <a:srgbClr val="0E5F7E"/>
                </a:solidFill>
                <a:latin typeface="Arial" charset="0"/>
                <a:cs typeface="ＭＳ Ｐゴシック" charset="0"/>
              </a:rPr>
              <a:t>, namely Open-</a:t>
            </a:r>
            <a:r>
              <a:rPr lang="en-AU" sz="1600" kern="1200" dirty="0" smtClean="0">
                <a:solidFill>
                  <a:srgbClr val="0E5F7E"/>
                </a:solidFill>
                <a:latin typeface="Arial" charset="0"/>
                <a:cs typeface="ＭＳ Ｐゴシック" charset="0"/>
              </a:rPr>
              <a:t>CDMS.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1600" kern="1200" dirty="0" smtClean="0">
                <a:solidFill>
                  <a:srgbClr val="0E5F7E"/>
                </a:solidFill>
                <a:latin typeface="Arial" charset="0"/>
                <a:cs typeface="ＭＳ Ｐゴシック" charset="0"/>
              </a:rPr>
              <a:t>Investment </a:t>
            </a:r>
            <a:r>
              <a:rPr lang="en-AU" sz="1600" kern="1200" dirty="0">
                <a:solidFill>
                  <a:srgbClr val="0E5F7E"/>
                </a:solidFill>
                <a:latin typeface="Arial" charset="0"/>
                <a:cs typeface="ＭＳ Ｐゴシック" charset="0"/>
              </a:rPr>
              <a:t>is required to make this happen.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endParaRPr lang="en-AU" sz="1600" kern="1200" dirty="0" smtClean="0">
              <a:solidFill>
                <a:srgbClr val="0E5F7E"/>
              </a:solidFill>
              <a:latin typeface="Arial" charset="0"/>
              <a:cs typeface="ＭＳ Ｐゴシック" charset="0"/>
            </a:endParaRP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131840" y="6381328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ET-CDMS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7668344" y="332656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 smtClean="0"/>
              <a:t>Annex</a:t>
            </a:r>
            <a:r>
              <a:rPr lang="fr-CH" sz="1200" dirty="0" smtClean="0"/>
              <a:t> 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602230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7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7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47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47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7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7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47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47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47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47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47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47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47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47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47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47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479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479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479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479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188640"/>
            <a:ext cx="7140847" cy="1059737"/>
          </a:xfrm>
        </p:spPr>
        <p:txBody>
          <a:bodyPr/>
          <a:lstStyle/>
          <a:p>
            <a:r>
              <a:rPr lang="en-AU" sz="3600" kern="1200" dirty="0" err="1" smtClean="0">
                <a:solidFill>
                  <a:srgbClr val="0E5F7E"/>
                </a:solidFill>
                <a:latin typeface="Arial" charset="0"/>
                <a:cs typeface="ＭＳ Ｐゴシック" charset="0"/>
              </a:rPr>
              <a:t>CCl</a:t>
            </a:r>
            <a:r>
              <a:rPr lang="en-AU" sz="3600" kern="1200" dirty="0" smtClean="0">
                <a:solidFill>
                  <a:srgbClr val="0E5F7E"/>
                </a:solidFill>
                <a:latin typeface="Arial" charset="0"/>
                <a:cs typeface="ＭＳ Ｐゴシック" charset="0"/>
              </a:rPr>
              <a:t> Management Group</a:t>
            </a:r>
            <a:br>
              <a:rPr lang="en-AU" sz="3600" kern="1200" dirty="0" smtClean="0">
                <a:solidFill>
                  <a:srgbClr val="0E5F7E"/>
                </a:solidFill>
                <a:latin typeface="Arial" charset="0"/>
                <a:cs typeface="ＭＳ Ｐゴシック" charset="0"/>
              </a:rPr>
            </a:br>
            <a:r>
              <a:rPr lang="en-AU" sz="2400" kern="1200" dirty="0" smtClean="0">
                <a:solidFill>
                  <a:srgbClr val="0E5F7E"/>
                </a:solidFill>
                <a:latin typeface="Arial" charset="0"/>
                <a:cs typeface="ＭＳ Ｐゴシック" charset="0"/>
              </a:rPr>
              <a:t>March 2016</a:t>
            </a:r>
            <a:endParaRPr lang="en-AU" sz="2400" kern="1200" dirty="0">
              <a:solidFill>
                <a:srgbClr val="0E5F7E"/>
              </a:solidFill>
              <a:latin typeface="Arial" charset="0"/>
              <a:cs typeface="ＭＳ Ｐゴシック" charset="0"/>
            </a:endParaRPr>
          </a:p>
        </p:txBody>
      </p:sp>
      <p:sp>
        <p:nvSpPr>
          <p:cNvPr id="1747971" name="Rectangle 3"/>
          <p:cNvSpPr>
            <a:spLocks noGrp="1" noChangeArrowheads="1"/>
          </p:cNvSpPr>
          <p:nvPr>
            <p:ph idx="1"/>
          </p:nvPr>
        </p:nvSpPr>
        <p:spPr>
          <a:xfrm>
            <a:off x="683568" y="1412776"/>
            <a:ext cx="7772400" cy="461227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2800" dirty="0" err="1" smtClean="0">
                <a:cs typeface="Arial"/>
              </a:rPr>
              <a:t>CCl</a:t>
            </a:r>
            <a:r>
              <a:rPr lang="en-AU" sz="2800" dirty="0">
                <a:cs typeface="Arial"/>
              </a:rPr>
              <a:t> MG </a:t>
            </a:r>
            <a:r>
              <a:rPr lang="en-AU" sz="2800" dirty="0" smtClean="0">
                <a:cs typeface="Arial"/>
              </a:rPr>
              <a:t>have </a:t>
            </a:r>
            <a:r>
              <a:rPr lang="en-AU" sz="2800" dirty="0">
                <a:cs typeface="Arial"/>
              </a:rPr>
              <a:t>endorsed</a:t>
            </a:r>
            <a:endParaRPr lang="en-AU" sz="2800" dirty="0" smtClean="0">
              <a:cs typeface="Arial"/>
            </a:endParaRPr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2000" dirty="0" smtClean="0">
                <a:cs typeface="Arial"/>
              </a:rPr>
              <a:t>ET-CDMS Policy Statement on CDMS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2000" dirty="0" smtClean="0">
                <a:cs typeface="Arial"/>
              </a:rPr>
              <a:t>Open-CDMS concept</a:t>
            </a:r>
            <a:r>
              <a:rPr lang="en-AU" sz="2000" dirty="0">
                <a:cs typeface="Arial"/>
              </a:rPr>
              <a:t/>
            </a:r>
            <a:br>
              <a:rPr lang="en-AU" sz="2000" dirty="0">
                <a:cs typeface="Arial"/>
              </a:rPr>
            </a:br>
            <a:endParaRPr lang="en-AU" sz="2000" dirty="0" smtClean="0">
              <a:cs typeface="Arial"/>
            </a:endParaRPr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endParaRPr lang="en-AU" sz="2000" dirty="0" smtClean="0">
              <a:cs typeface="Arial"/>
            </a:endParaRP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2800" dirty="0" err="1">
                <a:cs typeface="Arial"/>
              </a:rPr>
              <a:t>CCl</a:t>
            </a:r>
            <a:r>
              <a:rPr lang="en-AU" sz="2800" dirty="0">
                <a:cs typeface="Arial"/>
              </a:rPr>
              <a:t> MG have </a:t>
            </a:r>
            <a:r>
              <a:rPr lang="en-AU" sz="2800" dirty="0" smtClean="0">
                <a:cs typeface="Arial"/>
              </a:rPr>
              <a:t>offered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2000" dirty="0" smtClean="0">
                <a:cs typeface="Arial"/>
              </a:rPr>
              <a:t>Further support where possible (budget permitting), and where it will help facilitate appropriate outcomes, e.g.</a:t>
            </a:r>
          </a:p>
          <a:p>
            <a:pPr lvl="2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2000" dirty="0" smtClean="0">
                <a:cs typeface="Arial"/>
              </a:rPr>
              <a:t>Expert Teams</a:t>
            </a:r>
          </a:p>
          <a:p>
            <a:pPr lvl="2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2000" dirty="0" smtClean="0">
                <a:cs typeface="Arial"/>
              </a:rPr>
              <a:t>Sub Teams</a:t>
            </a:r>
          </a:p>
          <a:p>
            <a:pPr lvl="2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2000" dirty="0" smtClean="0">
                <a:cs typeface="Arial"/>
              </a:rPr>
              <a:t>Non-monetary support</a:t>
            </a:r>
            <a:endParaRPr lang="en-AU" sz="2000" dirty="0" smtClean="0">
              <a:cs typeface="Arial"/>
            </a:endParaRPr>
          </a:p>
          <a:p>
            <a:pPr marL="914400" lvl="2" indent="0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AU" sz="1600" dirty="0" smtClean="0">
              <a:cs typeface="Arial"/>
            </a:endParaRPr>
          </a:p>
        </p:txBody>
      </p:sp>
      <p:sp>
        <p:nvSpPr>
          <p:cNvPr id="409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81714"/>
            <a:ext cx="1905000" cy="323886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9pPr>
          </a:lstStyle>
          <a:p>
            <a:fld id="{3B823154-0AB0-4944-99ED-3E633ED636A2}" type="slidenum">
              <a:rPr lang="en-US" sz="1400"/>
              <a:pPr/>
              <a:t>34</a:t>
            </a:fld>
            <a:endParaRPr lang="en-US" sz="1400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699792" y="6398934"/>
            <a:ext cx="3240360" cy="4572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+mn-lt"/>
              </a:rPr>
              <a:t>OpenWIS Association – March 2016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559621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7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7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47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47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7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7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47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47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47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47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47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47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47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47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479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479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188640"/>
            <a:ext cx="7140847" cy="1059737"/>
          </a:xfrm>
        </p:spPr>
        <p:txBody>
          <a:bodyPr/>
          <a:lstStyle/>
          <a:p>
            <a:r>
              <a:rPr lang="en-AU" sz="3600" kern="1200" dirty="0" smtClean="0">
                <a:solidFill>
                  <a:srgbClr val="0E5F7E"/>
                </a:solidFill>
                <a:latin typeface="Arial" charset="0"/>
                <a:cs typeface="ＭＳ Ｐゴシック" charset="0"/>
              </a:rPr>
              <a:t>Next Steps?</a:t>
            </a:r>
            <a:endParaRPr lang="en-AU" sz="3600" kern="1200" dirty="0">
              <a:solidFill>
                <a:srgbClr val="0E5F7E"/>
              </a:solidFill>
              <a:latin typeface="Arial" charset="0"/>
              <a:cs typeface="ＭＳ Ｐゴシック" charset="0"/>
            </a:endParaRPr>
          </a:p>
        </p:txBody>
      </p:sp>
      <p:sp>
        <p:nvSpPr>
          <p:cNvPr id="1747971" name="Rectangle 3"/>
          <p:cNvSpPr>
            <a:spLocks noGrp="1" noChangeArrowheads="1"/>
          </p:cNvSpPr>
          <p:nvPr>
            <p:ph idx="1"/>
          </p:nvPr>
        </p:nvSpPr>
        <p:spPr>
          <a:xfrm>
            <a:off x="706620" y="1625042"/>
            <a:ext cx="7772400" cy="4612270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2400" dirty="0" smtClean="0">
                <a:cs typeface="Arial"/>
              </a:rPr>
              <a:t>Look for alternate funding opportunities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endParaRPr lang="en-AU" sz="2400" dirty="0" smtClean="0">
              <a:cs typeface="Arial"/>
            </a:endParaRPr>
          </a:p>
          <a:p>
            <a:pPr eaLnBrk="1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2400" dirty="0" smtClean="0">
                <a:cs typeface="Arial"/>
              </a:rPr>
              <a:t>Wait for a funding source?</a:t>
            </a:r>
            <a:endParaRPr lang="en-AU" sz="2400" dirty="0" smtClean="0">
              <a:cs typeface="Arial"/>
            </a:endParaRPr>
          </a:p>
          <a:p>
            <a:pPr eaLnBrk="1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2400" dirty="0" smtClean="0">
                <a:cs typeface="Arial"/>
              </a:rPr>
              <a:t>Initial Proof of Concept work?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2000" dirty="0" smtClean="0">
                <a:cs typeface="Arial"/>
              </a:rPr>
              <a:t>Prove </a:t>
            </a:r>
            <a:r>
              <a:rPr lang="en-AU" sz="2000" dirty="0" smtClean="0">
                <a:cs typeface="Arial"/>
              </a:rPr>
              <a:t>concept 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2000" dirty="0" smtClean="0">
                <a:cs typeface="Arial"/>
              </a:rPr>
              <a:t>Prove viability</a:t>
            </a: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2400" dirty="0" smtClean="0">
                <a:cs typeface="Arial"/>
              </a:rPr>
              <a:t>Other?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endParaRPr lang="en-AU" sz="2400" dirty="0" smtClean="0">
              <a:cs typeface="Arial"/>
            </a:endParaRPr>
          </a:p>
          <a:p>
            <a:pPr marL="457200" lvl="1" indent="0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AU" sz="2000" dirty="0" smtClean="0">
              <a:cs typeface="Arial"/>
            </a:endParaRPr>
          </a:p>
        </p:txBody>
      </p:sp>
      <p:sp>
        <p:nvSpPr>
          <p:cNvPr id="409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81714"/>
            <a:ext cx="1905000" cy="323886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9pPr>
          </a:lstStyle>
          <a:p>
            <a:fld id="{3B823154-0AB0-4944-99ED-3E633ED636A2}" type="slidenum">
              <a:rPr lang="en-US" sz="1400"/>
              <a:pPr/>
              <a:t>35</a:t>
            </a:fld>
            <a:endParaRPr lang="en-US" sz="1400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699792" y="6398934"/>
            <a:ext cx="3240360" cy="4572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+mn-lt"/>
              </a:rPr>
              <a:t>OpenWIS Association – March 2016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402419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7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7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47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47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7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7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47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47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47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47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47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47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2708920"/>
            <a:ext cx="7128792" cy="1143000"/>
          </a:xfrm>
        </p:spPr>
        <p:txBody>
          <a:bodyPr/>
          <a:lstStyle/>
          <a:p>
            <a:pPr defTabSz="457200"/>
            <a:r>
              <a:rPr lang="en-AU" sz="3600" kern="1200" dirty="0">
                <a:solidFill>
                  <a:srgbClr val="0E5F7E"/>
                </a:solidFill>
                <a:latin typeface="Arial" charset="0"/>
                <a:cs typeface="ＭＳ Ｐゴシック" charset="0"/>
              </a:rPr>
              <a:t>We need to make Open-CDMS happen</a:t>
            </a:r>
            <a:endParaRPr lang="en-GB" altLang="en-US" sz="3600" kern="1200" dirty="0">
              <a:solidFill>
                <a:srgbClr val="0E5F7E"/>
              </a:solidFill>
              <a:latin typeface="Arial" charset="0"/>
              <a:cs typeface="ＭＳ Ｐゴシック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16216" y="6400800"/>
            <a:ext cx="1905000" cy="457200"/>
          </a:xfrm>
        </p:spPr>
        <p:txBody>
          <a:bodyPr/>
          <a:lstStyle/>
          <a:p>
            <a:fld id="{4F8825A5-5AB7-4377-AF3D-747348D8893F}" type="slidenum">
              <a:rPr lang="en-GB" altLang="en-US" smtClean="0"/>
              <a:pPr/>
              <a:t>36</a:t>
            </a:fld>
            <a:endParaRPr lang="en-GB" alt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699792" y="6398934"/>
            <a:ext cx="3240360" cy="4572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+mn-lt"/>
              </a:rPr>
              <a:t>OpenWIS Association – March 2016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913916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3212976"/>
            <a:ext cx="7128792" cy="1143000"/>
          </a:xfrm>
        </p:spPr>
        <p:txBody>
          <a:bodyPr/>
          <a:lstStyle/>
          <a:p>
            <a:pPr defTabSz="457200"/>
            <a:r>
              <a:rPr lang="en-GB" altLang="en-US" sz="3600" kern="1200" dirty="0" smtClean="0">
                <a:solidFill>
                  <a:srgbClr val="0E5F7E"/>
                </a:solidFill>
                <a:latin typeface="Arial" charset="0"/>
                <a:cs typeface="ＭＳ Ｐゴシック" charset="0"/>
              </a:rPr>
              <a:t>Current Situation</a:t>
            </a:r>
            <a:endParaRPr lang="en-GB" altLang="en-US" sz="3600" kern="1200" dirty="0">
              <a:solidFill>
                <a:srgbClr val="0E5F7E"/>
              </a:solidFill>
              <a:latin typeface="Arial" charset="0"/>
              <a:cs typeface="ＭＳ Ｐゴシック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16216" y="6400800"/>
            <a:ext cx="1905000" cy="457200"/>
          </a:xfrm>
        </p:spPr>
        <p:txBody>
          <a:bodyPr/>
          <a:lstStyle/>
          <a:p>
            <a:fld id="{4F8825A5-5AB7-4377-AF3D-747348D8893F}" type="slidenum">
              <a:rPr lang="en-GB" altLang="en-US" smtClean="0"/>
              <a:pPr/>
              <a:t>4</a:t>
            </a:fld>
            <a:endParaRPr lang="en-GB" alt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699792" y="6398934"/>
            <a:ext cx="3240360" cy="4572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+mn-lt"/>
              </a:rPr>
              <a:t>OpenWIS Association – March 2016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809062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345298" y="150666"/>
            <a:ext cx="7463739" cy="1086950"/>
          </a:xfrm>
        </p:spPr>
        <p:txBody>
          <a:bodyPr/>
          <a:lstStyle/>
          <a:p>
            <a:pPr defTabSz="457200"/>
            <a:r>
              <a:rPr lang="en-AU" sz="3600" kern="1200" dirty="0" smtClean="0">
                <a:solidFill>
                  <a:srgbClr val="0E5F7E"/>
                </a:solidFill>
                <a:latin typeface="Arial" charset="0"/>
                <a:cs typeface="ＭＳ Ｐゴシック" charset="0"/>
              </a:rPr>
              <a:t>WMO #1131 CDMS Specifications</a:t>
            </a:r>
            <a:endParaRPr lang="en-AU" sz="3600" kern="1200" dirty="0">
              <a:solidFill>
                <a:srgbClr val="0E5F7E"/>
              </a:solidFill>
              <a:latin typeface="Arial" charset="0"/>
              <a:cs typeface="ＭＳ Ｐゴシック" charset="0"/>
            </a:endParaRPr>
          </a:p>
        </p:txBody>
      </p:sp>
      <p:sp>
        <p:nvSpPr>
          <p:cNvPr id="5124" name="Content Placeholder 2"/>
          <p:cNvSpPr>
            <a:spLocks noGrp="1"/>
          </p:cNvSpPr>
          <p:nvPr>
            <p:ph sz="half" idx="2"/>
          </p:nvPr>
        </p:nvSpPr>
        <p:spPr>
          <a:xfrm>
            <a:off x="4731312" y="1485137"/>
            <a:ext cx="3810000" cy="4626737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>
                <a:cs typeface="Arial"/>
              </a:rPr>
              <a:t>CDMS Spec Establishes </a:t>
            </a:r>
            <a:r>
              <a:rPr lang="en-US" sz="2400" dirty="0">
                <a:cs typeface="Arial"/>
              </a:rPr>
              <a:t>a </a:t>
            </a:r>
            <a:r>
              <a:rPr lang="en-US" sz="2400" u="sng" dirty="0">
                <a:cs typeface="Arial"/>
              </a:rPr>
              <a:t>framework</a:t>
            </a:r>
            <a:r>
              <a:rPr lang="en-US" sz="2400" dirty="0">
                <a:cs typeface="Arial"/>
              </a:rPr>
              <a:t> describing functionality required in a CDMS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AU" sz="2400" dirty="0" smtClean="0">
                <a:cs typeface="Arial"/>
              </a:rPr>
              <a:t>Defines requirements for Climate Data Management Systems</a:t>
            </a:r>
            <a:endParaRPr lang="en-AU" sz="2400" dirty="0">
              <a:cs typeface="Arial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AU" sz="2400" dirty="0" smtClean="0">
                <a:cs typeface="Arial"/>
              </a:rPr>
              <a:t>Requirements are defined as a set of inter-related ‘components’</a:t>
            </a:r>
            <a:endParaRPr lang="en-AU" sz="2400" dirty="0">
              <a:cs typeface="Arial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AU" sz="2400" dirty="0">
              <a:latin typeface="Times" charset="0"/>
            </a:endParaRPr>
          </a:p>
        </p:txBody>
      </p:sp>
      <p:pic>
        <p:nvPicPr>
          <p:cNvPr id="3" name="Content Placeholder 2" descr="cdms-spec-cover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16" r="-8216"/>
          <a:stretch>
            <a:fillRect/>
          </a:stretch>
        </p:blipFill>
        <p:spPr>
          <a:xfrm>
            <a:off x="450850" y="1485900"/>
            <a:ext cx="3810000" cy="4627563"/>
          </a:xfrm>
        </p:spPr>
      </p:pic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37507" y="6433086"/>
            <a:ext cx="1905000" cy="336129"/>
          </a:xfrm>
        </p:spPr>
        <p:txBody>
          <a:bodyPr/>
          <a:lstStyle/>
          <a:p>
            <a:fld id="{26974514-FE26-714A-B20D-2CD8F188851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699792" y="6398934"/>
            <a:ext cx="3240360" cy="4572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+mn-lt"/>
              </a:rPr>
              <a:t>OpenWIS Association – March 2016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048284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1345298" y="376665"/>
            <a:ext cx="7127189" cy="871712"/>
          </a:xfrm>
        </p:spPr>
        <p:txBody>
          <a:bodyPr/>
          <a:lstStyle/>
          <a:p>
            <a:r>
              <a:rPr lang="en-AU" sz="3600" kern="1200" dirty="0" smtClean="0">
                <a:solidFill>
                  <a:srgbClr val="0E5F7E"/>
                </a:solidFill>
                <a:latin typeface="Arial" charset="0"/>
                <a:cs typeface="ＭＳ Ｐゴシック" charset="0"/>
              </a:rPr>
              <a:t>WMO 1131</a:t>
            </a:r>
            <a:endParaRPr lang="en-AU" sz="3600" kern="1200" dirty="0">
              <a:solidFill>
                <a:srgbClr val="0E5F7E"/>
              </a:solidFill>
              <a:latin typeface="Arial" charset="0"/>
              <a:cs typeface="ＭＳ Ｐゴシック" charset="0"/>
            </a:endParaRPr>
          </a:p>
        </p:txBody>
      </p:sp>
      <p:sp>
        <p:nvSpPr>
          <p:cNvPr id="1747971" name="Rectangle 3"/>
          <p:cNvSpPr>
            <a:spLocks noGrp="1" noChangeArrowheads="1"/>
          </p:cNvSpPr>
          <p:nvPr>
            <p:ph idx="1"/>
          </p:nvPr>
        </p:nvSpPr>
        <p:spPr>
          <a:xfrm>
            <a:off x="706620" y="1625042"/>
            <a:ext cx="7772400" cy="4466175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2800" dirty="0" smtClean="0">
                <a:cs typeface="Arial"/>
              </a:rPr>
              <a:t>Specifications intended to support Developing and Developed countries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2800" dirty="0" smtClean="0">
                <a:cs typeface="Arial"/>
              </a:rPr>
              <a:t>Components are classified:</a:t>
            </a:r>
            <a:endParaRPr lang="en-AU" sz="2400" dirty="0" smtClean="0">
              <a:cs typeface="Arial"/>
            </a:endParaRPr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Tx/>
              <a:buChar char="–"/>
            </a:pPr>
            <a:r>
              <a:rPr lang="en-US" sz="2400" dirty="0">
                <a:cs typeface="Arial"/>
              </a:rPr>
              <a:t>Required (mandatory)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Tx/>
              <a:buChar char="–"/>
            </a:pPr>
            <a:r>
              <a:rPr lang="en-US" sz="2400" dirty="0">
                <a:cs typeface="Arial"/>
              </a:rPr>
              <a:t>Recommended (best practice)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Tx/>
              <a:buChar char="–"/>
            </a:pPr>
            <a:r>
              <a:rPr lang="en-US" sz="2400" dirty="0">
                <a:cs typeface="Arial"/>
              </a:rPr>
              <a:t>Optional (more advanced)</a:t>
            </a:r>
            <a:endParaRPr lang="en-AU" sz="2400" dirty="0">
              <a:cs typeface="Arial"/>
            </a:endParaRPr>
          </a:p>
          <a:p>
            <a:pPr marL="342900" lvl="1" indent="-342900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Tx/>
              <a:buChar char="•"/>
            </a:pPr>
            <a:r>
              <a:rPr lang="en-US" dirty="0" smtClean="0">
                <a:cs typeface="Arial"/>
              </a:rPr>
              <a:t>Classification is a guide to NMHS on what functionality to implement:</a:t>
            </a:r>
          </a:p>
          <a:p>
            <a:pPr marL="742950" lvl="2" indent="-342900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 smtClean="0">
                <a:cs typeface="Arial"/>
              </a:rPr>
              <a:t>What </a:t>
            </a:r>
            <a:r>
              <a:rPr lang="en-US" dirty="0">
                <a:cs typeface="Arial"/>
              </a:rPr>
              <a:t>can </a:t>
            </a:r>
            <a:r>
              <a:rPr lang="en-US" dirty="0" smtClean="0">
                <a:cs typeface="Arial"/>
              </a:rPr>
              <a:t>NMHS afford </a:t>
            </a:r>
            <a:r>
              <a:rPr lang="en-US" dirty="0">
                <a:cs typeface="Arial"/>
              </a:rPr>
              <a:t>to maintain for the long term</a:t>
            </a:r>
            <a:r>
              <a:rPr lang="en-US" dirty="0" smtClean="0">
                <a:cs typeface="Arial"/>
              </a:rPr>
              <a:t>?</a:t>
            </a:r>
            <a:r>
              <a:rPr lang="en-AU" sz="2800" dirty="0"/>
              <a:t>	</a:t>
            </a:r>
          </a:p>
        </p:txBody>
      </p:sp>
      <p:sp>
        <p:nvSpPr>
          <p:cNvPr id="409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81714"/>
            <a:ext cx="1905000" cy="323886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9pPr>
          </a:lstStyle>
          <a:p>
            <a:fld id="{3B823154-0AB0-4944-99ED-3E633ED636A2}" type="slidenum">
              <a:rPr lang="en-US" sz="1400"/>
              <a:pPr/>
              <a:t>6</a:t>
            </a:fld>
            <a:endParaRPr lang="en-US" sz="1400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699792" y="6398934"/>
            <a:ext cx="3240360" cy="4572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+mn-lt"/>
              </a:rPr>
              <a:t>OpenWIS Association – March 2016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23365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7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7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47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47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7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7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47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47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47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47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47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47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47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47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1345298" y="376665"/>
            <a:ext cx="7127189" cy="871712"/>
          </a:xfrm>
        </p:spPr>
        <p:txBody>
          <a:bodyPr/>
          <a:lstStyle/>
          <a:p>
            <a:r>
              <a:rPr lang="en-AU" sz="3600" kern="1200" dirty="0" smtClean="0">
                <a:solidFill>
                  <a:srgbClr val="0E5F7E"/>
                </a:solidFill>
                <a:latin typeface="Arial" charset="0"/>
                <a:cs typeface="ＭＳ Ｐゴシック" charset="0"/>
              </a:rPr>
              <a:t>Existing CDMS</a:t>
            </a:r>
            <a:endParaRPr lang="en-AU" sz="3600" kern="1200" dirty="0">
              <a:solidFill>
                <a:srgbClr val="0E5F7E"/>
              </a:solidFill>
              <a:latin typeface="Arial" charset="0"/>
              <a:cs typeface="ＭＳ Ｐゴシック" charset="0"/>
            </a:endParaRPr>
          </a:p>
        </p:txBody>
      </p:sp>
      <p:sp>
        <p:nvSpPr>
          <p:cNvPr id="1747971" name="Rectangle 3"/>
          <p:cNvSpPr>
            <a:spLocks noGrp="1" noChangeArrowheads="1"/>
          </p:cNvSpPr>
          <p:nvPr>
            <p:ph idx="1"/>
          </p:nvPr>
        </p:nvSpPr>
        <p:spPr>
          <a:xfrm>
            <a:off x="706620" y="1625042"/>
            <a:ext cx="7772400" cy="4466175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ts val="0"/>
              </a:spcBef>
              <a:spcAft>
                <a:spcPts val="1800"/>
              </a:spcAft>
            </a:pPr>
            <a:r>
              <a:rPr lang="en-AU" sz="2800" dirty="0" smtClean="0">
                <a:cs typeface="Arial"/>
              </a:rPr>
              <a:t>Typically black-box systems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1800"/>
              </a:spcAft>
            </a:pPr>
            <a:r>
              <a:rPr lang="en-AU" sz="2400" dirty="0" smtClean="0">
                <a:cs typeface="Arial"/>
              </a:rPr>
              <a:t>Functionality hidden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spcAft>
                <a:spcPts val="1800"/>
              </a:spcAft>
            </a:pPr>
            <a:r>
              <a:rPr lang="en-AU" sz="2800" dirty="0" smtClean="0">
                <a:cs typeface="Arial"/>
              </a:rPr>
              <a:t>Without clearly defined requirements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spcAft>
                <a:spcPts val="1800"/>
              </a:spcAft>
            </a:pPr>
            <a:r>
              <a:rPr lang="en-AU" sz="2800" dirty="0" smtClean="0">
                <a:cs typeface="Arial"/>
              </a:rPr>
              <a:t>Inconsistent capability between systems that call themselves a CDMS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spcAft>
                <a:spcPts val="1800"/>
              </a:spcAft>
            </a:pPr>
            <a:r>
              <a:rPr lang="en-AU" sz="2800" dirty="0" smtClean="0">
                <a:cs typeface="Arial"/>
              </a:rPr>
              <a:t>Often poorly funded and maintained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spcAft>
                <a:spcPts val="1800"/>
              </a:spcAft>
            </a:pPr>
            <a:r>
              <a:rPr lang="en-AU" sz="2800" dirty="0" smtClean="0">
                <a:cs typeface="Arial"/>
              </a:rPr>
              <a:t>Do not meet the next generation requirements of WMO #1131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spcAft>
                <a:spcPts val="1800"/>
              </a:spcAft>
            </a:pPr>
            <a:endParaRPr lang="en-AU" sz="2800" dirty="0" smtClean="0">
              <a:cs typeface="Arial"/>
            </a:endParaRPr>
          </a:p>
        </p:txBody>
      </p:sp>
      <p:sp>
        <p:nvSpPr>
          <p:cNvPr id="409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81714"/>
            <a:ext cx="1905000" cy="323886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9pPr>
          </a:lstStyle>
          <a:p>
            <a:fld id="{3B823154-0AB0-4944-99ED-3E633ED636A2}" type="slidenum">
              <a:rPr lang="en-US" sz="1400"/>
              <a:pPr/>
              <a:t>7</a:t>
            </a:fld>
            <a:endParaRPr lang="en-US" sz="1400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699792" y="6398934"/>
            <a:ext cx="3240360" cy="4572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+mn-lt"/>
              </a:rPr>
              <a:t>OpenWIS Association – March 2016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425764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7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7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47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47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7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7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47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47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47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47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47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47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1345298" y="376665"/>
            <a:ext cx="7127189" cy="871712"/>
          </a:xfrm>
        </p:spPr>
        <p:txBody>
          <a:bodyPr/>
          <a:lstStyle/>
          <a:p>
            <a:r>
              <a:rPr lang="en-AU" sz="3600" kern="1200" dirty="0" smtClean="0">
                <a:solidFill>
                  <a:srgbClr val="0E5F7E"/>
                </a:solidFill>
                <a:latin typeface="Arial" charset="0"/>
                <a:cs typeface="ＭＳ Ｐゴシック" charset="0"/>
              </a:rPr>
              <a:t>NMHS</a:t>
            </a:r>
            <a:endParaRPr lang="en-AU" sz="3600" kern="1200" dirty="0">
              <a:solidFill>
                <a:srgbClr val="0E5F7E"/>
              </a:solidFill>
              <a:latin typeface="Arial" charset="0"/>
              <a:cs typeface="ＭＳ Ｐゴシック" charset="0"/>
            </a:endParaRPr>
          </a:p>
        </p:txBody>
      </p:sp>
      <p:sp>
        <p:nvSpPr>
          <p:cNvPr id="1747971" name="Rectangle 3"/>
          <p:cNvSpPr>
            <a:spLocks noGrp="1" noChangeArrowheads="1"/>
          </p:cNvSpPr>
          <p:nvPr>
            <p:ph idx="1"/>
          </p:nvPr>
        </p:nvSpPr>
        <p:spPr>
          <a:xfrm>
            <a:off x="683568" y="1412776"/>
            <a:ext cx="7772400" cy="4824536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ts val="0"/>
              </a:spcBef>
              <a:spcAft>
                <a:spcPts val="1800"/>
              </a:spcAft>
            </a:pPr>
            <a:r>
              <a:rPr lang="en-AU" sz="2800" dirty="0" smtClean="0">
                <a:cs typeface="Arial"/>
              </a:rPr>
              <a:t>Many NMHS: 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1800"/>
              </a:spcAft>
            </a:pPr>
            <a:r>
              <a:rPr lang="en-AU" sz="2400" dirty="0" smtClean="0">
                <a:cs typeface="Arial"/>
              </a:rPr>
              <a:t>do not have a CDMS</a:t>
            </a:r>
          </a:p>
          <a:p>
            <a:pPr lvl="2">
              <a:lnSpc>
                <a:spcPct val="80000"/>
              </a:lnSpc>
              <a:spcBef>
                <a:spcPts val="0"/>
              </a:spcBef>
              <a:spcAft>
                <a:spcPts val="1800"/>
              </a:spcAft>
            </a:pPr>
            <a:r>
              <a:rPr lang="en-AU" sz="2000" dirty="0" smtClean="0">
                <a:cs typeface="Arial"/>
              </a:rPr>
              <a:t>Maintain Data using spread sheets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1800"/>
              </a:spcAft>
            </a:pPr>
            <a:r>
              <a:rPr lang="en-AU" sz="2400" dirty="0" smtClean="0">
                <a:cs typeface="Arial"/>
              </a:rPr>
              <a:t>have multiple CDMS</a:t>
            </a:r>
          </a:p>
          <a:p>
            <a:pPr lvl="2">
              <a:lnSpc>
                <a:spcPct val="80000"/>
              </a:lnSpc>
              <a:spcBef>
                <a:spcPts val="0"/>
              </a:spcBef>
              <a:spcAft>
                <a:spcPts val="1800"/>
              </a:spcAft>
            </a:pPr>
            <a:r>
              <a:rPr lang="en-AU" sz="2000" dirty="0" smtClean="0">
                <a:cs typeface="Arial"/>
              </a:rPr>
              <a:t>Data spread across several NMHS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1800"/>
              </a:spcAft>
            </a:pPr>
            <a:r>
              <a:rPr lang="en-AU" sz="2400" dirty="0" smtClean="0">
                <a:cs typeface="Arial"/>
              </a:rPr>
              <a:t>have CDMS that are at end-of-life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1800"/>
              </a:spcAft>
            </a:pPr>
            <a:endParaRPr lang="en-AU" sz="2400" dirty="0" smtClean="0">
              <a:cs typeface="Arial"/>
            </a:endParaRPr>
          </a:p>
          <a:p>
            <a:pPr eaLnBrk="1" hangingPunct="1">
              <a:lnSpc>
                <a:spcPct val="80000"/>
              </a:lnSpc>
              <a:spcBef>
                <a:spcPts val="0"/>
              </a:spcBef>
              <a:spcAft>
                <a:spcPts val="1800"/>
              </a:spcAft>
            </a:pPr>
            <a:r>
              <a:rPr lang="en-AU" sz="2800" dirty="0" smtClean="0">
                <a:cs typeface="Arial"/>
              </a:rPr>
              <a:t>All NMHS: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1800"/>
              </a:spcAft>
            </a:pPr>
            <a:r>
              <a:rPr lang="en-AU" sz="2400" dirty="0" smtClean="0">
                <a:cs typeface="Arial"/>
              </a:rPr>
              <a:t>Need investment to meet the next generation requirements of WMO #1131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spcAft>
                <a:spcPts val="1800"/>
              </a:spcAft>
            </a:pPr>
            <a:endParaRPr lang="en-AU" sz="2800" dirty="0" smtClean="0">
              <a:cs typeface="Arial"/>
            </a:endParaRPr>
          </a:p>
        </p:txBody>
      </p:sp>
      <p:sp>
        <p:nvSpPr>
          <p:cNvPr id="409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81714"/>
            <a:ext cx="1905000" cy="323886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Times New Roman" charset="0"/>
                <a:cs typeface="Times New Roman" charset="0"/>
              </a:defRPr>
            </a:lvl9pPr>
          </a:lstStyle>
          <a:p>
            <a:fld id="{3B823154-0AB0-4944-99ED-3E633ED636A2}" type="slidenum">
              <a:rPr lang="en-US" sz="1400"/>
              <a:pPr/>
              <a:t>8</a:t>
            </a:fld>
            <a:endParaRPr lang="en-US" sz="1400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699792" y="6398934"/>
            <a:ext cx="3240360" cy="4572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+mn-lt"/>
              </a:rPr>
              <a:t>OpenWIS Association – March 2016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123888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7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7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47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47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7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7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47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47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47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47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47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47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47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47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479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479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3212976"/>
            <a:ext cx="7128792" cy="1143000"/>
          </a:xfrm>
        </p:spPr>
        <p:txBody>
          <a:bodyPr/>
          <a:lstStyle/>
          <a:p>
            <a:pPr defTabSz="457200"/>
            <a:r>
              <a:rPr lang="en-GB" altLang="en-US" sz="3600" kern="1200" dirty="0" smtClean="0">
                <a:solidFill>
                  <a:srgbClr val="0E5F7E"/>
                </a:solidFill>
                <a:latin typeface="Arial" charset="0"/>
                <a:cs typeface="ＭＳ Ｐゴシック" charset="0"/>
              </a:rPr>
              <a:t>WMO #1131</a:t>
            </a:r>
            <a:br>
              <a:rPr lang="en-GB" altLang="en-US" sz="3600" kern="1200" dirty="0" smtClean="0">
                <a:solidFill>
                  <a:srgbClr val="0E5F7E"/>
                </a:solidFill>
                <a:latin typeface="Arial" charset="0"/>
                <a:cs typeface="ＭＳ Ｐゴシック" charset="0"/>
              </a:rPr>
            </a:br>
            <a:r>
              <a:rPr lang="en-GB" altLang="en-US" sz="3600" kern="1200" dirty="0" smtClean="0">
                <a:solidFill>
                  <a:srgbClr val="0E5F7E"/>
                </a:solidFill>
                <a:latin typeface="Arial" charset="0"/>
                <a:cs typeface="ＭＳ Ｐゴシック" charset="0"/>
              </a:rPr>
              <a:t/>
            </a:r>
            <a:br>
              <a:rPr lang="en-GB" altLang="en-US" sz="3600" kern="1200" dirty="0" smtClean="0">
                <a:solidFill>
                  <a:srgbClr val="0E5F7E"/>
                </a:solidFill>
                <a:latin typeface="Arial" charset="0"/>
                <a:cs typeface="ＭＳ Ｐゴシック" charset="0"/>
              </a:rPr>
            </a:br>
            <a:r>
              <a:rPr lang="en-GB" altLang="en-US" sz="3600" kern="1200" dirty="0" smtClean="0">
                <a:solidFill>
                  <a:srgbClr val="0E5F7E"/>
                </a:solidFill>
                <a:latin typeface="Arial" charset="0"/>
                <a:cs typeface="ＭＳ Ｐゴシック" charset="0"/>
              </a:rPr>
              <a:t>CDMS Specification</a:t>
            </a:r>
            <a:endParaRPr lang="en-GB" altLang="en-US" sz="3600" kern="1200" dirty="0">
              <a:solidFill>
                <a:srgbClr val="0E5F7E"/>
              </a:solidFill>
              <a:latin typeface="Arial" charset="0"/>
              <a:cs typeface="ＭＳ Ｐゴシック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16216" y="6400800"/>
            <a:ext cx="1905000" cy="457200"/>
          </a:xfrm>
        </p:spPr>
        <p:txBody>
          <a:bodyPr/>
          <a:lstStyle/>
          <a:p>
            <a:fld id="{4F8825A5-5AB7-4377-AF3D-747348D8893F}" type="slidenum">
              <a:rPr lang="en-GB" altLang="en-US" smtClean="0"/>
              <a:pPr/>
              <a:t>9</a:t>
            </a:fld>
            <a:endParaRPr lang="en-GB" alt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1259632" y="188640"/>
            <a:ext cx="6480720" cy="1043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18" charset="0"/>
                <a:ea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18" charset="0"/>
                <a:ea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18" charset="0"/>
                <a:ea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18" charset="0"/>
                <a:ea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18" charset="0"/>
              </a:defRPr>
            </a:lvl9pPr>
          </a:lstStyle>
          <a:p>
            <a:r>
              <a:rPr lang="en-US" sz="3600" kern="1200" dirty="0" smtClean="0">
                <a:solidFill>
                  <a:srgbClr val="0E5F7E"/>
                </a:solidFill>
                <a:latin typeface="Arial" charset="0"/>
                <a:cs typeface="ＭＳ Ｐゴシック" charset="0"/>
              </a:rPr>
              <a:t>Quick Tour</a:t>
            </a:r>
            <a:endParaRPr lang="en-US" sz="3600" kern="1200" dirty="0">
              <a:solidFill>
                <a:srgbClr val="0E5F7E"/>
              </a:solidFill>
              <a:latin typeface="Arial" charset="0"/>
              <a:cs typeface="ＭＳ Ｐゴシック" charset="0"/>
            </a:endParaRP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699792" y="6398934"/>
            <a:ext cx="3240360" cy="4572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+mn-lt"/>
              </a:rPr>
              <a:t>OpenWIS Association – March 2016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31528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losing slide">
  <a:themeElements>
    <a:clrScheme name="1_SmallLog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SmallLogo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1_SmallLog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mallLog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mallLog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mallLog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mallLog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mallLog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mallLog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mallLog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mallLog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mallLog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mallLog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mallLog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wmo-ccl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  <a:cs typeface="Times New Roman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IPET-MDRD-2_Pnn_PowerPointTemplate.potx</Template>
  <TotalTime>7394</TotalTime>
  <Words>1144</Words>
  <Application>Microsoft Macintosh PowerPoint</Application>
  <PresentationFormat>On-screen Show (4:3)</PresentationFormat>
  <Paragraphs>262</Paragraphs>
  <Slides>36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38" baseType="lpstr">
      <vt:lpstr>Closing slide</vt:lpstr>
      <vt:lpstr>wmo-ccl</vt:lpstr>
      <vt:lpstr>Open-CDMS</vt:lpstr>
      <vt:lpstr>galvanise action towards a step change  in global climate data management</vt:lpstr>
      <vt:lpstr>Problem to be addressed</vt:lpstr>
      <vt:lpstr>Current Situation</vt:lpstr>
      <vt:lpstr>WMO #1131 CDMS Specifications</vt:lpstr>
      <vt:lpstr>WMO 1131</vt:lpstr>
      <vt:lpstr>Existing CDMS</vt:lpstr>
      <vt:lpstr>NMHS</vt:lpstr>
      <vt:lpstr>WMO #1131  CDMS Specification</vt:lpstr>
      <vt:lpstr>Defining the Future State</vt:lpstr>
      <vt:lpstr>High Level CDMS Components</vt:lpstr>
      <vt:lpstr>CDMS Governance</vt:lpstr>
      <vt:lpstr>Time-series Climate Data</vt:lpstr>
      <vt:lpstr>Climate Data Management</vt:lpstr>
      <vt:lpstr>Climate Data Analysis</vt:lpstr>
      <vt:lpstr>Climate Data Delivery</vt:lpstr>
      <vt:lpstr>Climate Data Presentation</vt:lpstr>
      <vt:lpstr>Underlying IT Infrastructure</vt:lpstr>
      <vt:lpstr>Proposal</vt:lpstr>
      <vt:lpstr>Share the burden</vt:lpstr>
      <vt:lpstr>Benefits to WMO Community</vt:lpstr>
      <vt:lpstr>Benefits to WMO Community #2</vt:lpstr>
      <vt:lpstr>Benefits to NMHS</vt:lpstr>
      <vt:lpstr>Benefits to Climate Science</vt:lpstr>
      <vt:lpstr>Summary of Benefits</vt:lpstr>
      <vt:lpstr>Why Open Source?</vt:lpstr>
      <vt:lpstr>Open Source ≠ FREE</vt:lpstr>
      <vt:lpstr>Funding</vt:lpstr>
      <vt:lpstr>Interest</vt:lpstr>
      <vt:lpstr>Current Status  March 2016</vt:lpstr>
      <vt:lpstr>ICT-CSIS Nov 2015</vt:lpstr>
      <vt:lpstr>ET-CDMS Nov 2015</vt:lpstr>
      <vt:lpstr>ET-CDMS Policy Statement</vt:lpstr>
      <vt:lpstr>CCl Management Group March 2016</vt:lpstr>
      <vt:lpstr>Next Steps?</vt:lpstr>
      <vt:lpstr>We need to make Open-CDMS happen</vt:lpstr>
    </vt:vector>
  </TitlesOfParts>
  <Company>WMO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here</dc:title>
  <dc:creator>Steve Foreman</dc:creator>
  <cp:lastModifiedBy>Bruce Bannerman</cp:lastModifiedBy>
  <cp:revision>91</cp:revision>
  <dcterms:created xsi:type="dcterms:W3CDTF">2015-06-10T14:25:34Z</dcterms:created>
  <dcterms:modified xsi:type="dcterms:W3CDTF">2016-03-02T03:54:55Z</dcterms:modified>
</cp:coreProperties>
</file>